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1196" r:id="rId2"/>
    <p:sldId id="1944" r:id="rId3"/>
    <p:sldId id="1860" r:id="rId4"/>
    <p:sldId id="1983" r:id="rId5"/>
    <p:sldId id="1980" r:id="rId6"/>
    <p:sldId id="1982" r:id="rId7"/>
    <p:sldId id="1943" r:id="rId8"/>
    <p:sldId id="1964" r:id="rId9"/>
    <p:sldId id="1986" r:id="rId10"/>
    <p:sldId id="1985" r:id="rId11"/>
    <p:sldId id="1987" r:id="rId12"/>
    <p:sldId id="2047" r:id="rId13"/>
    <p:sldId id="2048" r:id="rId14"/>
    <p:sldId id="1989" r:id="rId15"/>
    <p:sldId id="1990" r:id="rId16"/>
    <p:sldId id="1991" r:id="rId17"/>
    <p:sldId id="2045" r:id="rId18"/>
    <p:sldId id="2046" r:id="rId19"/>
    <p:sldId id="1992" r:id="rId20"/>
    <p:sldId id="1993" r:id="rId21"/>
    <p:sldId id="1981" r:id="rId22"/>
    <p:sldId id="1994" r:id="rId23"/>
    <p:sldId id="1966" r:id="rId24"/>
    <p:sldId id="1967" r:id="rId25"/>
    <p:sldId id="1968" r:id="rId26"/>
    <p:sldId id="1969" r:id="rId27"/>
    <p:sldId id="1970" r:id="rId28"/>
    <p:sldId id="1995" r:id="rId29"/>
    <p:sldId id="1996" r:id="rId30"/>
    <p:sldId id="2031" r:id="rId31"/>
    <p:sldId id="2032" r:id="rId32"/>
    <p:sldId id="2033" r:id="rId33"/>
    <p:sldId id="2034" r:id="rId34"/>
    <p:sldId id="2035" r:id="rId35"/>
    <p:sldId id="1997" r:id="rId36"/>
    <p:sldId id="1998" r:id="rId37"/>
    <p:sldId id="2030" r:id="rId38"/>
    <p:sldId id="2028" r:id="rId39"/>
    <p:sldId id="2007" r:id="rId40"/>
    <p:sldId id="1972" r:id="rId41"/>
    <p:sldId id="1973" r:id="rId42"/>
    <p:sldId id="1974" r:id="rId43"/>
    <p:sldId id="1975" r:id="rId44"/>
    <p:sldId id="1976" r:id="rId45"/>
    <p:sldId id="1978" r:id="rId46"/>
    <p:sldId id="1979" r:id="rId47"/>
    <p:sldId id="2008" r:id="rId48"/>
    <p:sldId id="2009" r:id="rId49"/>
    <p:sldId id="2021" r:id="rId50"/>
    <p:sldId id="2010" r:id="rId51"/>
    <p:sldId id="1905" r:id="rId52"/>
    <p:sldId id="1911" r:id="rId53"/>
    <p:sldId id="2037" r:id="rId54"/>
    <p:sldId id="2011" r:id="rId55"/>
    <p:sldId id="2012" r:id="rId56"/>
    <p:sldId id="2016" r:id="rId57"/>
    <p:sldId id="2017" r:id="rId58"/>
    <p:sldId id="2014" r:id="rId59"/>
    <p:sldId id="2039" r:id="rId60"/>
    <p:sldId id="2040" r:id="rId61"/>
    <p:sldId id="2041" r:id="rId62"/>
    <p:sldId id="1956" r:id="rId63"/>
    <p:sldId id="1957" r:id="rId64"/>
    <p:sldId id="1958" r:id="rId65"/>
    <p:sldId id="1959" r:id="rId66"/>
    <p:sldId id="1960" r:id="rId67"/>
    <p:sldId id="2038" r:id="rId68"/>
    <p:sldId id="2049" r:id="rId69"/>
    <p:sldId id="2050" r:id="rId70"/>
    <p:sldId id="1822" r:id="rId71"/>
    <p:sldId id="2023" r:id="rId72"/>
    <p:sldId id="2024" r:id="rId73"/>
    <p:sldId id="2027" r:id="rId74"/>
    <p:sldId id="2043" r:id="rId75"/>
    <p:sldId id="2044" r:id="rId76"/>
    <p:sldId id="2036" r:id="rId77"/>
    <p:sldId id="2042" r:id="rId78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9900"/>
    <a:srgbClr val="3333FF"/>
    <a:srgbClr val="00CC00"/>
    <a:srgbClr val="FFFF00"/>
    <a:srgbClr val="66FF33"/>
    <a:srgbClr val="FF00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3971" autoAdjust="0"/>
  </p:normalViewPr>
  <p:slideViewPr>
    <p:cSldViewPr>
      <p:cViewPr varScale="1">
        <p:scale>
          <a:sx n="68" d="100"/>
          <a:sy n="68" d="100"/>
        </p:scale>
        <p:origin x="11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82A08D3-1CAB-414F-AD83-BA489D3B0F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82B1010-21E5-4AE8-B536-E688693A7F9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71F770D-1FA2-4468-8EC1-1F07A99FBF0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B7FA23FB-51E0-424E-82B8-757C5EB4BC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5A934D9B-BCF8-422E-B312-D5A6E2CDEC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CBA1405B-506C-4707-A919-B2CA4750A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9FC8471-F869-4D35-A1C5-3F12CD2B65D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9B4A47-884C-48C7-B9A2-5F74E96735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85E4AB-59E7-43B4-90B7-C4C298CFA9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9341549-4952-4C9B-9A19-17F1B2EFBD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A49A3-D3A0-4BB4-9DB5-D9C0B2EF30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363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31A385-CAF1-4295-8FDC-94152269FC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380D02-72A2-4735-8413-8FD2EC6F52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F26F2-DEDA-407B-9886-57641140E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24E154-B95D-4A09-9B7A-B93CC4AF93D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867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CD3A7D-8DA3-499A-8026-6F182C141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2F904E-6242-4702-B170-2E4B1E5A2C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F96E63-E017-4579-82B9-AD6FBD2143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87EB51-7EC5-4CEF-9DC9-C15562D43BE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18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3119D8-34EA-4333-8A9B-E739EF7960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6EFA60-6E6C-4ABF-8DDE-A5F1166147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3008A8-5AC3-46E7-9215-DFC3F65C19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B40325-2A1B-4194-9CB9-9CE1E355BC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325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B1D25-B133-4F6B-ADA7-3CFEB6B5CC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815D36B-8083-4472-B659-A6F60C111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008810-49A4-495D-9D00-488D0F7E40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D6C9E-3496-43C4-A250-BF8768C4339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897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7B6C6-C49C-4440-84FF-8BEFE1F2D0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111AB-1839-41EF-9E71-0836278FB5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298AF-80E5-442E-8A79-A9AE61D4A2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AFC27-3747-446B-80B8-E2571409D9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339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7F92F73-72B6-47A7-86E0-0FAA8F21B8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2B4B083-E1E5-4FAB-9BC0-5BF325175C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F379094-C3C4-4229-929A-21F1E60F32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EF611-FC1A-4E11-9998-3B87F4E8733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743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22A2260-3ACD-4875-A5D3-7549C1F26F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7B2DFA7-6C05-44A2-BFA1-74FD77824F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4A8630-05C7-429A-BB00-EF2A34BB3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5D242F-876F-4FB7-8BBC-E09180336E5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379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1D191B3-09D0-4CF0-B447-38F915E847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42AE85-E179-444C-B0E3-853C3DF0FB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9818614-0B81-4AAA-A014-DF215B7EC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545904-5CAC-41EC-A9C8-816696FA45E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941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DF4B2-F152-49A6-9192-E263691090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67E94-8DFB-4E7A-9183-74698B81F5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4523EF-5573-4BB6-9722-D968DA28DA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91C6E6-E198-4FB7-B30C-CAA4D4D97E4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2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73F08-B4E6-4B03-9970-A9A247C6FA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A23E-48B5-47A3-AEBA-E1CF3FAE8C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01D34-C387-4C0B-89D6-B19252079C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6EC7F-E1A5-45C0-B643-B591D31590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321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09A0888-DECD-447C-B2BF-BA2900BC4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0ABCF81-0294-4502-BAC8-CD908827C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6CF078-7F86-4E58-8C04-003E581457D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424EBE-079B-44F3-AD01-34012ED573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2A9EAC9-8C72-425A-AAE5-D5EA29BEB2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508E445-1D50-4B98-A335-99272D03AA2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09AC04E7-53A7-4470-BA3F-817B76055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5175"/>
            <a:ext cx="7702550" cy="1584325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核能與輻射</a:t>
            </a:r>
            <a:r>
              <a:rPr lang="en-US" altLang="zh-TW" sz="9600" b="1">
                <a:solidFill>
                  <a:srgbClr val="C00000"/>
                </a:solidFill>
              </a:rPr>
              <a:t>-3</a:t>
            </a:r>
            <a:endParaRPr lang="zh-TW" altLang="en-US" sz="9600" b="1">
              <a:solidFill>
                <a:srgbClr val="C00000"/>
              </a:solidFill>
            </a:endParaRP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132A638F-321F-45CE-9FD2-05DC1DEA0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732463"/>
            <a:ext cx="6400800" cy="646112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15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圖片 1">
            <a:extLst>
              <a:ext uri="{FF2B5EF4-FFF2-40B4-BE49-F238E27FC236}">
                <a16:creationId xmlns:a16="http://schemas.microsoft.com/office/drawing/2014/main" id="{9D8C3771-95A6-41C4-8766-1B1BBA03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368550"/>
            <a:ext cx="34639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5E09817D-9176-450D-8CEA-28124052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endParaRPr lang="zh-TW" altLang="en-US"/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677DF4A7-26AE-437B-9FF2-CEC647AB5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出事反應器的核燃料約半融，即使核燃料全熔而溜出反應器，圍阻體會防止放射性物質釋出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圍阻體：氣密而極厚的鋼筋水泥容器，還內襯厚鋼板焊成緊密室，可耐到</a:t>
            </a:r>
            <a:r>
              <a:rPr lang="en-US" altLang="zh-TW" sz="2800" b="1">
                <a:solidFill>
                  <a:srgbClr val="009900"/>
                </a:solidFill>
              </a:rPr>
              <a:t>10</a:t>
            </a:r>
            <a:r>
              <a:rPr lang="zh-TW" altLang="en-US" sz="2800" b="1">
                <a:solidFill>
                  <a:srgbClr val="009900"/>
                </a:solidFill>
              </a:rPr>
              <a:t>大氣壓</a:t>
            </a:r>
          </a:p>
        </p:txBody>
      </p:sp>
      <p:pic>
        <p:nvPicPr>
          <p:cNvPr id="12292" name="圖片 1">
            <a:extLst>
              <a:ext uri="{FF2B5EF4-FFF2-40B4-BE49-F238E27FC236}">
                <a16:creationId xmlns:a16="http://schemas.microsoft.com/office/drawing/2014/main" id="{09138BB4-7F22-42C7-93A8-169B5B6FE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038600"/>
            <a:ext cx="24479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F59E296B-CED7-4580-86B9-521C14AF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/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4272C04B-2C2A-42E2-854C-12FA063D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圍阻體外還有另一更厚大混凝土結構「二次圍阻體」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其壓力比外面大氣壓力低，萬一有放射性產物洩漏至反應器廠房內，排放外界的氣體需經特殊的處理設備過濾其中的輻射物質，不致直接逸散到大氣中</a:t>
            </a:r>
          </a:p>
        </p:txBody>
      </p:sp>
      <p:pic>
        <p:nvPicPr>
          <p:cNvPr id="13316" name="圖片 1">
            <a:extLst>
              <a:ext uri="{FF2B5EF4-FFF2-40B4-BE49-F238E27FC236}">
                <a16:creationId xmlns:a16="http://schemas.microsoft.com/office/drawing/2014/main" id="{0B5A124E-7E16-402A-8C1A-17422B32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4467225"/>
            <a:ext cx="2573337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圖片 4">
            <a:extLst>
              <a:ext uri="{FF2B5EF4-FFF2-40B4-BE49-F238E27FC236}">
                <a16:creationId xmlns:a16="http://schemas.microsoft.com/office/drawing/2014/main" id="{CA773CEE-1160-4C0D-8BCD-2364BBEC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4467225"/>
            <a:ext cx="12160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0272FBF1-26A7-485F-9F3B-C0AD586C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-7</a:t>
            </a:r>
            <a:endParaRPr lang="zh-TW" altLang="en-US"/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AA9BCCF6-81B1-4858-AC7C-DB29C026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038725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媒體卻把該事件說成大災難，可說是「媒體連鎖反應」（</a:t>
            </a:r>
            <a:r>
              <a:rPr lang="en-US" altLang="zh-TW" sz="2800" b="1">
                <a:solidFill>
                  <a:srgbClr val="009900"/>
                </a:solidFill>
              </a:rPr>
              <a:t>media chain reaction</a:t>
            </a:r>
            <a:r>
              <a:rPr lang="zh-TW" altLang="en-US" sz="2800" b="1">
                <a:solidFill>
                  <a:srgbClr val="009900"/>
                </a:solidFill>
              </a:rPr>
              <a:t>），恐慌連連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在電影「中國症候群」上演後</a:t>
            </a:r>
            <a:r>
              <a:rPr lang="en-US" altLang="zh-TW" sz="2800" b="1">
                <a:solidFill>
                  <a:srgbClr val="009900"/>
                </a:solidFill>
              </a:rPr>
              <a:t>12</a:t>
            </a:r>
            <a:r>
              <a:rPr lang="zh-TW" altLang="en-US" sz="2800" b="1">
                <a:solidFill>
                  <a:srgbClr val="009900"/>
                </a:solidFill>
              </a:rPr>
              <a:t>天發生，全球媒體湧至賓州要報導「災難」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000" b="1">
                <a:solidFill>
                  <a:srgbClr val="FF00FF"/>
                </a:solidFill>
              </a:rPr>
              <a:t>其爐心熔毀，會通過地心直達中國</a:t>
            </a:r>
          </a:p>
        </p:txBody>
      </p:sp>
      <p:pic>
        <p:nvPicPr>
          <p:cNvPr id="14340" name="圖片 3">
            <a:extLst>
              <a:ext uri="{FF2B5EF4-FFF2-40B4-BE49-F238E27FC236}">
                <a16:creationId xmlns:a16="http://schemas.microsoft.com/office/drawing/2014/main" id="{7ACEE4DD-2CC6-4AF9-9BEF-8F67314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2133600"/>
            <a:ext cx="2592387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1E49BC04-508B-4AD0-9589-64572851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-8</a:t>
            </a:r>
            <a:endParaRPr lang="zh-TW" altLang="en-US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5649725D-DCF3-4FD5-9799-61CB8BDEE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美國三浬島事故後，「爐心熔毀」成為家戶喻曉的名詞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媒體稱之為「終極災禍」，誘發「遍地屍首橫陳」的遐想，就像遭受核彈攻擊之後</a:t>
            </a:r>
          </a:p>
        </p:txBody>
      </p:sp>
      <p:pic>
        <p:nvPicPr>
          <p:cNvPr id="15364" name="圖片 2">
            <a:extLst>
              <a:ext uri="{FF2B5EF4-FFF2-40B4-BE49-F238E27FC236}">
                <a16:creationId xmlns:a16="http://schemas.microsoft.com/office/drawing/2014/main" id="{C371EB70-E316-4712-AECC-F95B69A6F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508500"/>
            <a:ext cx="3095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8B413D8D-25DA-41A6-B39D-597CAED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-9</a:t>
            </a:r>
            <a:endParaRPr lang="zh-TW" altLang="en-US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1DC66B71-D0D9-4543-B58B-6FDA590E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民眾對核子彈的恐慌，導致核子兩字深具負面意義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核醫的「核磁共振」因而改名為「磁共振」</a:t>
            </a:r>
          </a:p>
        </p:txBody>
      </p:sp>
      <p:pic>
        <p:nvPicPr>
          <p:cNvPr id="16388" name="圖片 1">
            <a:extLst>
              <a:ext uri="{FF2B5EF4-FFF2-40B4-BE49-F238E27FC236}">
                <a16:creationId xmlns:a16="http://schemas.microsoft.com/office/drawing/2014/main" id="{EB6E0BBD-E99D-4B1C-901C-96AB60E60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038600"/>
            <a:ext cx="52673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2E65FCCB-E5F5-45CF-8F01-EE736697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-10</a:t>
            </a:r>
            <a:endParaRPr lang="zh-TW" altLang="en-US"/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94E5C54B-A094-4193-BAC2-3B848E02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民眾對輻射的非理性恐慌，也許可以三浬島事件後的「釋放氣體」事件看出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事件後隔年，為了整頓，圍阻體內的氣體需要釋出，但其輻射劑量不到</a:t>
            </a:r>
            <a:r>
              <a:rPr lang="en-US" altLang="zh-TW" b="1">
                <a:solidFill>
                  <a:srgbClr val="009900"/>
                </a:solidFill>
              </a:rPr>
              <a:t>0.01</a:t>
            </a:r>
            <a:r>
              <a:rPr lang="zh-TW" altLang="en-US" b="1">
                <a:solidFill>
                  <a:srgbClr val="009900"/>
                </a:solidFill>
              </a:rPr>
              <a:t>毫西弗。</a:t>
            </a:r>
          </a:p>
        </p:txBody>
      </p:sp>
      <p:pic>
        <p:nvPicPr>
          <p:cNvPr id="17412" name="圖片 1">
            <a:extLst>
              <a:ext uri="{FF2B5EF4-FFF2-40B4-BE49-F238E27FC236}">
                <a16:creationId xmlns:a16="http://schemas.microsoft.com/office/drawing/2014/main" id="{280885CD-865C-4CA5-BD08-B25EDD6AF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24400"/>
            <a:ext cx="23526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5BA7DB3F-D046-4E7D-AED7-DD4A486E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-11</a:t>
            </a:r>
            <a:endParaRPr lang="zh-TW" altLang="en-US"/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E482B1E2-595A-4FBE-8F29-6F0F2F41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5419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美國核管會大張旗鼓說明低劑量。民眾更恐慌；引致街頭抗議示威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民眾為到示威處，路上風險遠大於釋放氣體的輻射：</a:t>
            </a:r>
            <a:r>
              <a:rPr lang="en-US" altLang="zh-TW" sz="2800" b="1">
                <a:solidFill>
                  <a:srgbClr val="009900"/>
                </a:solidFill>
              </a:rPr>
              <a:t>0.01</a:t>
            </a:r>
            <a:r>
              <a:rPr lang="zh-TW" altLang="en-US" sz="2800" b="1">
                <a:solidFill>
                  <a:srgbClr val="009900"/>
                </a:solidFill>
              </a:rPr>
              <a:t>毫西弗輻射的風險等於開車</a:t>
            </a:r>
            <a:r>
              <a:rPr lang="en-US" altLang="zh-TW" sz="2800" b="1">
                <a:solidFill>
                  <a:srgbClr val="009900"/>
                </a:solidFill>
              </a:rPr>
              <a:t>5</a:t>
            </a:r>
            <a:r>
              <a:rPr lang="zh-TW" altLang="en-US" sz="2800" b="1">
                <a:solidFill>
                  <a:srgbClr val="009900"/>
                </a:solidFill>
              </a:rPr>
              <a:t>英里。此抗議在全國電視播出，但電視沒說輻射劑量</a:t>
            </a:r>
          </a:p>
        </p:txBody>
      </p:sp>
      <p:pic>
        <p:nvPicPr>
          <p:cNvPr id="18436" name="圖片 1">
            <a:extLst>
              <a:ext uri="{FF2B5EF4-FFF2-40B4-BE49-F238E27FC236}">
                <a16:creationId xmlns:a16="http://schemas.microsoft.com/office/drawing/2014/main" id="{C7797131-A70F-4AF6-B8E9-B0CBD4AC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2205038"/>
            <a:ext cx="20161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963918CA-504F-4E6A-B299-255E3CA8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-12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15781AD6-B5C7-4186-8D45-6A547CB3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反核者散播錯誤資訊：</a:t>
            </a:r>
            <a:r>
              <a:rPr lang="en-US" altLang="zh-TW" b="1">
                <a:solidFill>
                  <a:srgbClr val="009900"/>
                </a:solidFill>
              </a:rPr>
              <a:t>2000</a:t>
            </a:r>
            <a:r>
              <a:rPr lang="zh-TW" altLang="en-US" b="1">
                <a:solidFill>
                  <a:srgbClr val="009900"/>
                </a:solidFill>
              </a:rPr>
              <a:t>年，民進黨</a:t>
            </a:r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廢止核四評估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提到，三哩島事故後，周圍居民肺癌、白血病、總體癌症發生率，都隨所受輻射劑量之增加而增加</a:t>
            </a:r>
            <a:r>
              <a:rPr lang="zh-TW" altLang="en-US"/>
              <a:t>。</a:t>
            </a:r>
          </a:p>
        </p:txBody>
      </p:sp>
      <p:pic>
        <p:nvPicPr>
          <p:cNvPr id="19460" name="圖片 1">
            <a:extLst>
              <a:ext uri="{FF2B5EF4-FFF2-40B4-BE49-F238E27FC236}">
                <a16:creationId xmlns:a16="http://schemas.microsoft.com/office/drawing/2014/main" id="{9C74F69F-E457-46C0-B911-2E42E7ECF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437063"/>
            <a:ext cx="271303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01932F36-7734-4736-B952-0F2F4A9E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-13</a:t>
            </a:r>
            <a:endParaRPr lang="zh-TW" altLang="en-US"/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F4438B71-1F81-4591-AC87-53ADCAF6A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新黨</a:t>
            </a:r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反核四白皮書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：三哩島事故造成孕婦生畸形嬰兒、嬰兒死亡率突增（賓州</a:t>
            </a:r>
            <a:r>
              <a:rPr lang="en-US" altLang="zh-TW" b="1">
                <a:solidFill>
                  <a:srgbClr val="009900"/>
                </a:solidFill>
              </a:rPr>
              <a:t>40%</a:t>
            </a:r>
            <a:r>
              <a:rPr lang="zh-TW" altLang="en-US" b="1">
                <a:solidFill>
                  <a:srgbClr val="009900"/>
                </a:solidFill>
              </a:rPr>
              <a:t>、紐約北部</a:t>
            </a:r>
            <a:r>
              <a:rPr lang="en-US" altLang="zh-TW" b="1">
                <a:solidFill>
                  <a:srgbClr val="009900"/>
                </a:solidFill>
              </a:rPr>
              <a:t>52%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</a:p>
        </p:txBody>
      </p:sp>
      <p:pic>
        <p:nvPicPr>
          <p:cNvPr id="20484" name="圖片 1">
            <a:extLst>
              <a:ext uri="{FF2B5EF4-FFF2-40B4-BE49-F238E27FC236}">
                <a16:creationId xmlns:a16="http://schemas.microsoft.com/office/drawing/2014/main" id="{DDFCA776-616D-466C-A5F2-C289854CF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149725"/>
            <a:ext cx="17811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B0A2870D-DA53-4F3D-BD71-218EFFD2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-14</a:t>
            </a:r>
            <a:endParaRPr lang="zh-TW" altLang="en-US"/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6F2C0F01-4BC2-4C89-8656-BE214C86D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成立核能運轉協會：全球核能電廠、反應器製造商、專業中心間通訊網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認真執行查廠與提供建議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績效：意外停機量、低放廢物少七成</a:t>
            </a:r>
          </a:p>
        </p:txBody>
      </p:sp>
      <p:pic>
        <p:nvPicPr>
          <p:cNvPr id="21508" name="圖片 1">
            <a:extLst>
              <a:ext uri="{FF2B5EF4-FFF2-40B4-BE49-F238E27FC236}">
                <a16:creationId xmlns:a16="http://schemas.microsoft.com/office/drawing/2014/main" id="{39021FEC-E825-4F7B-B9CB-2B2167C8F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414972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1C150B5B-9377-4631-A6AE-039B7594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7577A2DD-ABDF-4B6D-B220-6C328BAA7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圖片 1">
            <a:extLst>
              <a:ext uri="{FF2B5EF4-FFF2-40B4-BE49-F238E27FC236}">
                <a16:creationId xmlns:a16="http://schemas.microsoft.com/office/drawing/2014/main" id="{AB75B2AA-E13D-4FB7-B097-DB33463BC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765175"/>
            <a:ext cx="77406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B715D301-E5FE-4FBE-9A04-5C076A21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-15</a:t>
            </a:r>
            <a:endParaRPr lang="zh-TW" altLang="en-US"/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72767339-ACBA-4824-A66D-FADDE3E7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自三哩島核能事故發生以來幾十年，在美國沒有再發生嚴重核能事故，全世界三百多座輕水式反應器並未因相同的肇因，發生爐心熔毀事故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三哩島核電一號機繼續、延役</a:t>
            </a:r>
            <a:r>
              <a:rPr lang="en-US" altLang="zh-TW" sz="2800" b="1">
                <a:solidFill>
                  <a:srgbClr val="009900"/>
                </a:solidFill>
              </a:rPr>
              <a:t>20</a:t>
            </a:r>
            <a:r>
              <a:rPr lang="zh-TW" altLang="en-US" sz="2800" b="1">
                <a:solidFill>
                  <a:srgbClr val="009900"/>
                </a:solidFill>
              </a:rPr>
              <a:t>年（→</a:t>
            </a:r>
            <a:r>
              <a:rPr lang="en-US" altLang="zh-TW" sz="2800" b="1">
                <a:solidFill>
                  <a:srgbClr val="009900"/>
                </a:solidFill>
              </a:rPr>
              <a:t>2034</a:t>
            </a:r>
            <a:r>
              <a:rPr lang="zh-TW" altLang="en-US" sz="2800" b="1">
                <a:solidFill>
                  <a:srgbClr val="009900"/>
                </a:solidFill>
              </a:rPr>
              <a:t>）</a:t>
            </a:r>
          </a:p>
        </p:txBody>
      </p:sp>
      <p:pic>
        <p:nvPicPr>
          <p:cNvPr id="22532" name="圖片 1">
            <a:extLst>
              <a:ext uri="{FF2B5EF4-FFF2-40B4-BE49-F238E27FC236}">
                <a16:creationId xmlns:a16="http://schemas.microsoft.com/office/drawing/2014/main" id="{2A2A118E-90B4-49F3-9158-CEA8F3FE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365625"/>
            <a:ext cx="3138487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CC57804D-D179-4939-A3F3-70495925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70E49341-1098-4F7F-B1F8-68E234114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圖片 5">
            <a:extLst>
              <a:ext uri="{FF2B5EF4-FFF2-40B4-BE49-F238E27FC236}">
                <a16:creationId xmlns:a16="http://schemas.microsoft.com/office/drawing/2014/main" id="{50865992-FDCF-4D09-9D9B-43ED9398C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39738"/>
            <a:ext cx="43148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6">
            <a:extLst>
              <a:ext uri="{FF2B5EF4-FFF2-40B4-BE49-F238E27FC236}">
                <a16:creationId xmlns:a16="http://schemas.microsoft.com/office/drawing/2014/main" id="{79E771FC-818A-4373-BD33-B84E213C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300288"/>
            <a:ext cx="4641850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7ABA6B42-992A-4324-9204-7CE2B308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</a:t>
            </a:r>
            <a:endParaRPr lang="zh-TW" altLang="en-US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42D8A278-36E0-4431-BC60-76B1B3DF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1986</a:t>
            </a:r>
            <a:r>
              <a:rPr lang="zh-TW" altLang="en-US" b="1">
                <a:solidFill>
                  <a:srgbClr val="009900"/>
                </a:solidFill>
              </a:rPr>
              <a:t>年</a:t>
            </a:r>
            <a:r>
              <a:rPr lang="en-US" altLang="zh-TW" b="1">
                <a:solidFill>
                  <a:srgbClr val="009900"/>
                </a:solidFill>
              </a:rPr>
              <a:t>4</a:t>
            </a:r>
            <a:r>
              <a:rPr lang="zh-TW" altLang="en-US" b="1">
                <a:solidFill>
                  <a:srgbClr val="009900"/>
                </a:solidFill>
              </a:rPr>
              <a:t>月</a:t>
            </a:r>
            <a:r>
              <a:rPr lang="en-US" altLang="zh-TW" b="1">
                <a:solidFill>
                  <a:srgbClr val="009900"/>
                </a:solidFill>
              </a:rPr>
              <a:t>26</a:t>
            </a:r>
            <a:r>
              <a:rPr lang="zh-TW" altLang="en-US" b="1">
                <a:solidFill>
                  <a:srgbClr val="009900"/>
                </a:solidFill>
              </a:rPr>
              <a:t>日，前蘇聯車諾比核反應器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反應器功率突增導致蒸氣爆炸，反應器破裂，破壞反應器與建物，大量放射性物質釋放到環境中</a:t>
            </a:r>
          </a:p>
        </p:txBody>
      </p:sp>
      <p:pic>
        <p:nvPicPr>
          <p:cNvPr id="24580" name="圖片 1">
            <a:extLst>
              <a:ext uri="{FF2B5EF4-FFF2-40B4-BE49-F238E27FC236}">
                <a16:creationId xmlns:a16="http://schemas.microsoft.com/office/drawing/2014/main" id="{1E9BDC92-7F99-4BA0-A7DB-4C2682BE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206875"/>
            <a:ext cx="4418012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66828D8C-3D46-4D69-B90D-E6C94BE1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-2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D5E0FFC4-21B8-4F34-A203-B8A5DEC4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5339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車諾比事故主因是蘇聯設計錯誤，例如，緩和劑使用石墨（美式則用水當緩和劑），但它像煤炭容易燃燒，而釋放大量火焰與煙霧，夾帶放射性物質擴散飛揚</a:t>
            </a:r>
          </a:p>
        </p:txBody>
      </p:sp>
      <p:pic>
        <p:nvPicPr>
          <p:cNvPr id="25604" name="圖片 1">
            <a:extLst>
              <a:ext uri="{FF2B5EF4-FFF2-40B4-BE49-F238E27FC236}">
                <a16:creationId xmlns:a16="http://schemas.microsoft.com/office/drawing/2014/main" id="{6C5AA9EC-DB0B-4954-B370-59E83D6A0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133600"/>
            <a:ext cx="26733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6AF4F747-4DBA-43E0-9198-1D4C670A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-3</a:t>
            </a:r>
            <a:endParaRPr lang="zh-TW" altLang="en-US"/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0DE8CA2D-6C84-4832-A315-58F9B655A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車諾比反應爐危險，為何蘇聯要建造？因產生核彈用鈽，也產生電力。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鈽的產量和「鈾</a:t>
            </a:r>
            <a:r>
              <a:rPr lang="en-US" altLang="zh-TW" sz="2800" b="1">
                <a:solidFill>
                  <a:srgbClr val="009900"/>
                </a:solidFill>
              </a:rPr>
              <a:t>-235</a:t>
            </a:r>
            <a:r>
              <a:rPr lang="zh-TW" altLang="en-US" sz="2800" b="1">
                <a:solidFill>
                  <a:srgbClr val="009900"/>
                </a:solidFill>
              </a:rPr>
              <a:t>與鈾</a:t>
            </a:r>
            <a:r>
              <a:rPr lang="en-US" altLang="zh-TW" sz="2800" b="1">
                <a:solidFill>
                  <a:srgbClr val="009900"/>
                </a:solidFill>
              </a:rPr>
              <a:t>-238</a:t>
            </a:r>
            <a:r>
              <a:rPr lang="zh-TW" altLang="en-US" sz="2800" b="1">
                <a:solidFill>
                  <a:srgbClr val="009900"/>
                </a:solidFill>
              </a:rPr>
              <a:t>比值」成反比，則可大量產生鈽；其次，為維護「武器級」鈽燃料濃度，在反應爐中不要超過</a:t>
            </a:r>
            <a:r>
              <a:rPr lang="en-US" altLang="zh-TW" sz="2800" b="1">
                <a:solidFill>
                  <a:srgbClr val="009900"/>
                </a:solidFill>
              </a:rPr>
              <a:t>30</a:t>
            </a:r>
            <a:r>
              <a:rPr lang="zh-TW" altLang="en-US" sz="2800" b="1">
                <a:solidFill>
                  <a:srgbClr val="009900"/>
                </a:solidFill>
              </a:rPr>
              <a:t>天，而車諾比反應爐就配合此目的</a:t>
            </a:r>
          </a:p>
        </p:txBody>
      </p:sp>
      <p:pic>
        <p:nvPicPr>
          <p:cNvPr id="26628" name="圖片 1">
            <a:extLst>
              <a:ext uri="{FF2B5EF4-FFF2-40B4-BE49-F238E27FC236}">
                <a16:creationId xmlns:a16="http://schemas.microsoft.com/office/drawing/2014/main" id="{AC682308-48B7-44E3-892F-13EF3958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581525"/>
            <a:ext cx="3028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D5FD8BCA-F278-440E-8330-BB909C38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-4</a:t>
            </a:r>
            <a:endParaRPr lang="zh-TW" altLang="en-US"/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E9ABD039-AF14-40DC-B4B4-F5AECEF29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西方反應爐的燃料放在容器中，各需</a:t>
            </a:r>
            <a:r>
              <a:rPr lang="en-US" altLang="zh-TW" b="1">
                <a:solidFill>
                  <a:srgbClr val="009900"/>
                </a:solidFill>
              </a:rPr>
              <a:t>1</a:t>
            </a:r>
            <a:r>
              <a:rPr lang="zh-TW" altLang="en-US" b="1">
                <a:solidFill>
                  <a:srgbClr val="009900"/>
                </a:solidFill>
              </a:rPr>
              <a:t>個月時間關掉反應爐、開啟反應爐、抽換燃料。因此，西方反應爐不適合生產武器級鈽</a:t>
            </a:r>
          </a:p>
        </p:txBody>
      </p:sp>
      <p:pic>
        <p:nvPicPr>
          <p:cNvPr id="27652" name="圖片 1">
            <a:extLst>
              <a:ext uri="{FF2B5EF4-FFF2-40B4-BE49-F238E27FC236}">
                <a16:creationId xmlns:a16="http://schemas.microsoft.com/office/drawing/2014/main" id="{B2004E29-94B1-41F7-86F1-DDA13800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789363"/>
            <a:ext cx="30289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49410368-D42B-4839-B7CB-F8DA7403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-5</a:t>
            </a:r>
            <a:endParaRPr lang="zh-TW" altLang="en-US"/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8F93DCCD-6D93-4FB9-ADFF-68B1ACC0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車諾比</a:t>
            </a:r>
            <a:r>
              <a:rPr lang="en-US" altLang="zh-TW" sz="2400" b="1">
                <a:solidFill>
                  <a:srgbClr val="009900"/>
                </a:solidFill>
              </a:rPr>
              <a:t>1,700</a:t>
            </a:r>
            <a:r>
              <a:rPr lang="zh-TW" altLang="en-US" sz="2400" b="1">
                <a:solidFill>
                  <a:srgbClr val="009900"/>
                </a:solidFill>
              </a:rPr>
              <a:t>支燃料棒的每一支均包裝在單一管子中，不必關掉反應爐而一次打開一支（抽換燃料），相當方便，適合生產武器級鈽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為了抽換燃料，需要相當的空間和操作，像美式反應爐安置在圍阻體中，就空間狹窄而又很不適合操作，所以，車諾比就無美式圍阻體保護</a:t>
            </a:r>
          </a:p>
        </p:txBody>
      </p:sp>
      <p:pic>
        <p:nvPicPr>
          <p:cNvPr id="28676" name="圖片 1">
            <a:extLst>
              <a:ext uri="{FF2B5EF4-FFF2-40B4-BE49-F238E27FC236}">
                <a16:creationId xmlns:a16="http://schemas.microsoft.com/office/drawing/2014/main" id="{BAB688B4-C982-414D-9FB3-99EAEB12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4773613"/>
            <a:ext cx="28194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69713254-BAA2-4579-BC63-9C65367D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-6</a:t>
            </a:r>
            <a:endParaRPr lang="zh-TW" altLang="en-US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393A710D-61FB-4921-AE09-6EC322AEA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搶救的消防隊員遭受很高的輻射劑量，主要來自放射性物質附著在他們身上，也受到高熱與化學燙傷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最嚴重效應來自皮膚上的貝他射線，如果他們穿了防護衣就可防止，事實上，當初若他們注意到移除身體暴露部位皮膚的黏附（放射性）物質，傷害大可減低</a:t>
            </a:r>
          </a:p>
        </p:txBody>
      </p:sp>
      <p:pic>
        <p:nvPicPr>
          <p:cNvPr id="29700" name="圖片 1">
            <a:extLst>
              <a:ext uri="{FF2B5EF4-FFF2-40B4-BE49-F238E27FC236}">
                <a16:creationId xmlns:a16="http://schemas.microsoft.com/office/drawing/2014/main" id="{819B94A1-1D45-4266-AD17-50EE45133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221163"/>
            <a:ext cx="362743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8D649B48-C2F3-4C7D-96D1-7FC0EB7F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-7</a:t>
            </a:r>
            <a:endParaRPr lang="zh-TW" altLang="en-US"/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975745E1-8CB4-4927-B1B4-C5B05CDED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一些消防隊員、直昇機駕駛、電廠工人遭受劑量超過一萬毫西弗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45</a:t>
            </a:r>
            <a:r>
              <a:rPr lang="zh-TW" altLang="en-US" sz="2800" b="1">
                <a:solidFill>
                  <a:srgbClr val="009900"/>
                </a:solidFill>
              </a:rPr>
              <a:t>人亡：</a:t>
            </a:r>
            <a:r>
              <a:rPr lang="en-US" altLang="zh-TW" sz="2800" b="1">
                <a:solidFill>
                  <a:srgbClr val="009900"/>
                </a:solidFill>
              </a:rPr>
              <a:t>3</a:t>
            </a:r>
            <a:r>
              <a:rPr lang="zh-TW" altLang="en-US" sz="2800" b="1">
                <a:solidFill>
                  <a:srgbClr val="009900"/>
                </a:solidFill>
              </a:rPr>
              <a:t>人在爆炸時亡、</a:t>
            </a:r>
            <a:r>
              <a:rPr lang="en-US" altLang="zh-TW" sz="2800" b="1">
                <a:solidFill>
                  <a:srgbClr val="009900"/>
                </a:solidFill>
              </a:rPr>
              <a:t>28</a:t>
            </a:r>
            <a:r>
              <a:rPr lang="zh-TW" altLang="en-US" sz="2800" b="1">
                <a:solidFill>
                  <a:srgbClr val="009900"/>
                </a:solidFill>
              </a:rPr>
              <a:t>人事故三月內死、</a:t>
            </a:r>
            <a:r>
              <a:rPr lang="en-US" altLang="zh-TW" sz="2800" b="1">
                <a:solidFill>
                  <a:srgbClr val="009900"/>
                </a:solidFill>
              </a:rPr>
              <a:t>14</a:t>
            </a:r>
            <a:r>
              <a:rPr lang="zh-TW" altLang="en-US" sz="2800" b="1">
                <a:solidFill>
                  <a:srgbClr val="009900"/>
                </a:solidFill>
              </a:rPr>
              <a:t>人於事故後十年內亡 </a:t>
            </a:r>
            <a:r>
              <a:rPr lang="zh-TW" altLang="en-US" sz="2000" b="1">
                <a:solidFill>
                  <a:srgbClr val="009900"/>
                </a:solidFill>
              </a:rPr>
              <a:t>燒傷與輻射</a:t>
            </a:r>
          </a:p>
        </p:txBody>
      </p:sp>
      <p:pic>
        <p:nvPicPr>
          <p:cNvPr id="30724" name="圖片 1">
            <a:extLst>
              <a:ext uri="{FF2B5EF4-FFF2-40B4-BE49-F238E27FC236}">
                <a16:creationId xmlns:a16="http://schemas.microsoft.com/office/drawing/2014/main" id="{94EB6EDB-6FF1-4B18-AAFA-CBE8D7F4E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005263"/>
            <a:ext cx="576103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6ECF8439-C221-4A13-B4FF-0ED6FDF9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-8</a:t>
            </a:r>
            <a:endParaRPr lang="zh-TW" altLang="en-US"/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C28B51E4-4DA8-43FA-BBD0-EDACBB4C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最受曝露的</a:t>
            </a:r>
            <a:r>
              <a:rPr lang="en-US" altLang="zh-TW" b="1">
                <a:solidFill>
                  <a:srgbClr val="009900"/>
                </a:solidFill>
              </a:rPr>
              <a:t>16,000</a:t>
            </a:r>
            <a:r>
              <a:rPr lang="zh-TW" altLang="en-US" b="1">
                <a:solidFill>
                  <a:srgbClr val="009900"/>
                </a:solidFill>
              </a:rPr>
              <a:t>人，平均劑量</a:t>
            </a:r>
            <a:r>
              <a:rPr lang="en-US" altLang="zh-TW" b="1">
                <a:solidFill>
                  <a:srgbClr val="009900"/>
                </a:solidFill>
              </a:rPr>
              <a:t>500</a:t>
            </a:r>
            <a:r>
              <a:rPr lang="zh-TW" altLang="en-US" b="1">
                <a:solidFill>
                  <a:srgbClr val="009900"/>
                </a:solidFill>
              </a:rPr>
              <a:t>毫西弗的增加罹癌死亡風險約</a:t>
            </a:r>
            <a:r>
              <a:rPr lang="en-US" altLang="zh-TW" b="1">
                <a:solidFill>
                  <a:srgbClr val="009900"/>
                </a:solidFill>
              </a:rPr>
              <a:t>4</a:t>
            </a:r>
            <a:r>
              <a:rPr lang="zh-TW" altLang="en-US" b="1">
                <a:solidFill>
                  <a:srgbClr val="009900"/>
                </a:solidFill>
              </a:rPr>
              <a:t>％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其罹癌風險從原有</a:t>
            </a:r>
            <a:r>
              <a:rPr lang="en-US" altLang="zh-TW" b="1">
                <a:solidFill>
                  <a:srgbClr val="009900"/>
                </a:solidFill>
              </a:rPr>
              <a:t>20%</a:t>
            </a:r>
            <a:r>
              <a:rPr lang="zh-TW" altLang="en-US" b="1">
                <a:solidFill>
                  <a:srgbClr val="009900"/>
                </a:solidFill>
              </a:rPr>
              <a:t>變為</a:t>
            </a:r>
            <a:r>
              <a:rPr lang="en-US" altLang="zh-TW" b="1">
                <a:solidFill>
                  <a:srgbClr val="009900"/>
                </a:solidFill>
              </a:rPr>
              <a:t>24%</a:t>
            </a:r>
            <a:r>
              <a:rPr lang="zh-TW" altLang="en-US" b="1">
                <a:solidFill>
                  <a:srgbClr val="009900"/>
                </a:solidFill>
              </a:rPr>
              <a:t>；其差異量比住在美國不同州之間罹癌差異量還小</a:t>
            </a:r>
          </a:p>
        </p:txBody>
      </p:sp>
      <p:pic>
        <p:nvPicPr>
          <p:cNvPr id="31748" name="圖片 3">
            <a:extLst>
              <a:ext uri="{FF2B5EF4-FFF2-40B4-BE49-F238E27FC236}">
                <a16:creationId xmlns:a16="http://schemas.microsoft.com/office/drawing/2014/main" id="{ED04FC82-5493-48C9-B2F8-DBD078AE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581525"/>
            <a:ext cx="29051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C57C140E-7355-4CFB-9DE0-DA45FC83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目錄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AB8A2A6B-C909-4C92-8AA9-43D651D19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275" y="1981200"/>
            <a:ext cx="676592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三重大核電事故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三哩島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車諾比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福島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恐懼感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en-US" altLang="zh-TW" b="1">
              <a:solidFill>
                <a:srgbClr val="009900"/>
              </a:solidFill>
            </a:endParaRPr>
          </a:p>
          <a:p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5124" name="圖片 3">
            <a:extLst>
              <a:ext uri="{FF2B5EF4-FFF2-40B4-BE49-F238E27FC236}">
                <a16:creationId xmlns:a16="http://schemas.microsoft.com/office/drawing/2014/main" id="{AB898AC2-5472-4459-A6CE-203EF774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133600"/>
            <a:ext cx="25908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0A21F9FE-B679-4BD4-930E-0934F61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-9</a:t>
            </a:r>
            <a:endParaRPr lang="zh-TW" altLang="en-US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1732FDA8-8E90-4D3E-AFEA-CC40F71E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事發當時若政府警告民眾</a:t>
            </a:r>
            <a:r>
              <a:rPr lang="en-US" altLang="zh-TW" b="1">
                <a:solidFill>
                  <a:srgbClr val="009900"/>
                </a:solidFill>
              </a:rPr>
              <a:t>24</a:t>
            </a:r>
            <a:r>
              <a:rPr lang="zh-TW" altLang="en-US" b="1">
                <a:solidFill>
                  <a:srgbClr val="009900"/>
                </a:solidFill>
              </a:rPr>
              <a:t>小時不外出，並發碘片給民眾，則後遺症可減輕許多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災區兒童後來約有一千八百人罹患可治愈的甲狀腺癌</a:t>
            </a:r>
          </a:p>
        </p:txBody>
      </p:sp>
      <p:pic>
        <p:nvPicPr>
          <p:cNvPr id="32772" name="圖片 1">
            <a:extLst>
              <a:ext uri="{FF2B5EF4-FFF2-40B4-BE49-F238E27FC236}">
                <a16:creationId xmlns:a16="http://schemas.microsoft.com/office/drawing/2014/main" id="{69A03BF5-0F0D-48F4-A52B-5528AD8B3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292600"/>
            <a:ext cx="29432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33FD296A-B7C1-4D4B-95E0-687A861F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-10</a:t>
            </a:r>
            <a:endParaRPr lang="zh-TW" altLang="en-US"/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32F78CD8-DBE6-4A67-9146-0F793533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886200" cy="4114800"/>
          </a:xfrm>
        </p:spPr>
        <p:txBody>
          <a:bodyPr/>
          <a:lstStyle/>
          <a:p>
            <a:r>
              <a:rPr lang="en-US" altLang="zh-TW" sz="2400" b="1">
                <a:solidFill>
                  <a:srgbClr val="009900"/>
                </a:solidFill>
              </a:rPr>
              <a:t>2011</a:t>
            </a:r>
            <a:r>
              <a:rPr lang="zh-TW" altLang="en-US" sz="2400" b="1">
                <a:solidFill>
                  <a:srgbClr val="009900"/>
                </a:solidFill>
              </a:rPr>
              <a:t>年，聯合國原子輻射效應科學委員會發表</a:t>
            </a:r>
            <a:r>
              <a:rPr lang="en-US" altLang="zh-TW" sz="2400" b="1">
                <a:solidFill>
                  <a:srgbClr val="009900"/>
                </a:solidFill>
              </a:rPr>
              <a:t>〈</a:t>
            </a:r>
            <a:r>
              <a:rPr lang="zh-TW" altLang="en-US" sz="2400" b="1">
                <a:solidFill>
                  <a:srgbClr val="009900"/>
                </a:solidFill>
              </a:rPr>
              <a:t>車諾比事件</a:t>
            </a:r>
            <a:r>
              <a:rPr lang="en-US" altLang="zh-TW" sz="2400" b="1">
                <a:solidFill>
                  <a:srgbClr val="009900"/>
                </a:solidFill>
              </a:rPr>
              <a:t>〉</a:t>
            </a:r>
            <a:r>
              <a:rPr lang="zh-TW" altLang="en-US" sz="2400" b="1">
                <a:solidFill>
                  <a:srgbClr val="009900"/>
                </a:solidFill>
              </a:rPr>
              <a:t>，評估其輻射效應：到</a:t>
            </a:r>
            <a:r>
              <a:rPr lang="en-US" altLang="zh-TW" sz="2400" b="1">
                <a:solidFill>
                  <a:srgbClr val="009900"/>
                </a:solidFill>
              </a:rPr>
              <a:t>2005</a:t>
            </a:r>
            <a:r>
              <a:rPr lang="zh-TW" altLang="en-US" sz="2400" b="1">
                <a:solidFill>
                  <a:srgbClr val="009900"/>
                </a:solidFill>
              </a:rPr>
              <a:t>年，俄羅斯聯邦居民，超過</a:t>
            </a:r>
            <a:r>
              <a:rPr lang="en-US" altLang="zh-TW" sz="2400" b="1">
                <a:solidFill>
                  <a:srgbClr val="009900"/>
                </a:solidFill>
              </a:rPr>
              <a:t>6,000</a:t>
            </a:r>
            <a:r>
              <a:rPr lang="zh-TW" altLang="en-US" sz="2400" b="1">
                <a:solidFill>
                  <a:srgbClr val="009900"/>
                </a:solidFill>
              </a:rPr>
              <a:t>甲狀腺癌個案，很可能因受輻射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二十年來，並無科學證據顯示輻射增加整體的致癌率、死亡率、非惡性疾病發生率</a:t>
            </a:r>
            <a:endParaRPr lang="en-US" altLang="zh-TW" sz="2400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33796" name="圖片 1">
            <a:extLst>
              <a:ext uri="{FF2B5EF4-FFF2-40B4-BE49-F238E27FC236}">
                <a16:creationId xmlns:a16="http://schemas.microsoft.com/office/drawing/2014/main" id="{23774301-5472-47BD-9819-188737B8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84375"/>
            <a:ext cx="305435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9E7B4B6C-F513-4A2D-B06A-79147302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-11</a:t>
            </a:r>
            <a:endParaRPr lang="zh-TW" altLang="en-US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89BA2D0A-B457-44AE-911D-68AC62FE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該事件的心理反應相當普遍，原因是害怕輻射，而非真正的輻射劑量。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民眾對輻射抱持神秘與恐慌感，又對政府官僚失去信心；發生事故後的大規模疏散，使得鄰居親友的支持網路四分五裂，造成龐大心理壓力而影響民眾健康</a:t>
            </a:r>
            <a:endParaRPr lang="en-US" altLang="zh-TW" sz="2400" b="1">
              <a:solidFill>
                <a:srgbClr val="009900"/>
              </a:solidFill>
            </a:endParaRPr>
          </a:p>
        </p:txBody>
      </p:sp>
      <p:pic>
        <p:nvPicPr>
          <p:cNvPr id="34820" name="圖片 1">
            <a:extLst>
              <a:ext uri="{FF2B5EF4-FFF2-40B4-BE49-F238E27FC236}">
                <a16:creationId xmlns:a16="http://schemas.microsoft.com/office/drawing/2014/main" id="{7E88424B-8B45-4DCF-B55E-2198A9900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4271963"/>
            <a:ext cx="3209925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E99DDBBC-E6A7-40F6-AA80-0F840025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-12</a:t>
            </a:r>
            <a:endParaRPr lang="zh-TW" altLang="en-US"/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E5610C72-3A92-49F0-ACA8-BFF4CACB5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rgbClr val="009900"/>
                </a:solidFill>
              </a:rPr>
              <a:t>2002</a:t>
            </a:r>
            <a:r>
              <a:rPr lang="zh-TW" altLang="en-US" sz="2400" b="1">
                <a:solidFill>
                  <a:srgbClr val="009900"/>
                </a:solidFill>
              </a:rPr>
              <a:t>年，四聯合國組織（環境計畫署、世衛、兒童基金會、人道事務協調處）：改善車諾比事故的幾十億元，大部分錯用了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不但沒幫</a:t>
            </a:r>
            <a:r>
              <a:rPr lang="en-US" altLang="zh-TW" sz="2400" b="1">
                <a:solidFill>
                  <a:srgbClr val="009900"/>
                </a:solidFill>
              </a:rPr>
              <a:t>7</a:t>
            </a:r>
            <a:r>
              <a:rPr lang="zh-TW" altLang="en-US" sz="2400" b="1">
                <a:solidFill>
                  <a:srgbClr val="009900"/>
                </a:solidFill>
              </a:rPr>
              <a:t>百萬「車諾比災民」，反而讓他們陷入心理災難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「災民」願意失去其大量資助（約每月</a:t>
            </a:r>
            <a:r>
              <a:rPr lang="en-US" altLang="zh-TW" sz="2400" b="1">
                <a:solidFill>
                  <a:srgbClr val="009900"/>
                </a:solidFill>
              </a:rPr>
              <a:t>40</a:t>
            </a:r>
            <a:r>
              <a:rPr lang="zh-TW" altLang="en-US" sz="2400" b="1">
                <a:solidFill>
                  <a:srgbClr val="009900"/>
                </a:solidFill>
              </a:rPr>
              <a:t>美元） 嗎？如何向他們解釋其為被洗腦為犧牲者？</a:t>
            </a:r>
          </a:p>
        </p:txBody>
      </p:sp>
      <p:pic>
        <p:nvPicPr>
          <p:cNvPr id="35844" name="圖片 1">
            <a:extLst>
              <a:ext uri="{FF2B5EF4-FFF2-40B4-BE49-F238E27FC236}">
                <a16:creationId xmlns:a16="http://schemas.microsoft.com/office/drawing/2014/main" id="{F6E864C5-AE60-4001-B64D-C7C73AAD4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868863"/>
            <a:ext cx="27336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11F5384B-E028-43CD-926A-E8ECC59B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-13</a:t>
            </a:r>
            <a:endParaRPr lang="zh-TW" altLang="en-US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2EBCABB1-F03C-49D3-9DAD-F6A36683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8862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該地區在事件後，可能將所有罹患癌症的增加率歸罪於輻射，但實際上，在事件前的致癌趨勢即為如此</a:t>
            </a:r>
          </a:p>
        </p:txBody>
      </p:sp>
      <p:pic>
        <p:nvPicPr>
          <p:cNvPr id="36868" name="圖片 1">
            <a:extLst>
              <a:ext uri="{FF2B5EF4-FFF2-40B4-BE49-F238E27FC236}">
                <a16:creationId xmlns:a16="http://schemas.microsoft.com/office/drawing/2014/main" id="{7136AAE1-60DB-4B3A-86FE-C140B5D15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133600"/>
            <a:ext cx="32575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A7825B9E-0C7A-476D-AFA9-03D0051C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-14</a:t>
            </a:r>
            <a:endParaRPr lang="zh-TW" altLang="en-US"/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5E2B34C3-A98B-411B-A83A-F79AE6BCE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前蘇聯車諾比核能電廠和西方電廠存在巨大差異：車諾比使用天然（或稍濃縮）鈾，以石墨當緩和劑；西方使用濃縮成</a:t>
            </a:r>
            <a:r>
              <a:rPr lang="en-GB" altLang="zh-TW" b="1">
                <a:solidFill>
                  <a:srgbClr val="009900"/>
                </a:solidFill>
              </a:rPr>
              <a:t>3%</a:t>
            </a:r>
            <a:r>
              <a:rPr lang="zh-TW" altLang="zh-TW" b="1">
                <a:solidFill>
                  <a:srgbClr val="009900"/>
                </a:solidFill>
              </a:rPr>
              <a:t>鈾</a:t>
            </a:r>
            <a:r>
              <a:rPr lang="en-GB" altLang="zh-TW" b="1">
                <a:solidFill>
                  <a:srgbClr val="009900"/>
                </a:solidFill>
              </a:rPr>
              <a:t>-235</a:t>
            </a:r>
            <a:r>
              <a:rPr lang="zh-TW" altLang="zh-TW" b="1">
                <a:solidFill>
                  <a:srgbClr val="009900"/>
                </a:solidFill>
              </a:rPr>
              <a:t>，以水當緩和劑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37892" name="圖片 1">
            <a:extLst>
              <a:ext uri="{FF2B5EF4-FFF2-40B4-BE49-F238E27FC236}">
                <a16:creationId xmlns:a16="http://schemas.microsoft.com/office/drawing/2014/main" id="{63C64EA4-9670-4F01-AD01-181C2556B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221163"/>
            <a:ext cx="3971925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6AE6C111-0144-458A-A1BD-A79C5A5D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-15</a:t>
            </a:r>
            <a:endParaRPr lang="zh-TW" altLang="en-US"/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D685BED7-0948-48D9-9742-66C0C0246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若缺水，在西方反應器，因缺乏水（緩和劑），連鎖反應會停；但在車諾比反應器，缺水會加速連鎖反應</a:t>
            </a:r>
          </a:p>
        </p:txBody>
      </p:sp>
      <p:pic>
        <p:nvPicPr>
          <p:cNvPr id="38916" name="圖片 2">
            <a:extLst>
              <a:ext uri="{FF2B5EF4-FFF2-40B4-BE49-F238E27FC236}">
                <a16:creationId xmlns:a16="http://schemas.microsoft.com/office/drawing/2014/main" id="{94DC6609-FD1C-4BD5-B798-B33D1FEFB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897313"/>
            <a:ext cx="2527300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E09716D6-1662-4DB7-B49F-7633DA39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-16</a:t>
            </a:r>
            <a:endParaRPr lang="zh-TW" altLang="en-US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2A56C1FD-2273-4280-8E69-BBB8ABBC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核電廠還未妥當就啟用、其設計著重軍事而非安全、缺防止輻射外洩的保護罩、功率偏低即有危險、沒有安全測試和應變計劃、趕來救災者沒穿防護衣、在場醫師缺輻射訓練、軍人拿鏟子就在高輻射瓦礫中挖掘</a:t>
            </a:r>
          </a:p>
        </p:txBody>
      </p:sp>
      <p:pic>
        <p:nvPicPr>
          <p:cNvPr id="39940" name="圖片 2">
            <a:extLst>
              <a:ext uri="{FF2B5EF4-FFF2-40B4-BE49-F238E27FC236}">
                <a16:creationId xmlns:a16="http://schemas.microsoft.com/office/drawing/2014/main" id="{1EC4A14D-F0DE-4337-BB35-B1A7AEA7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4292600"/>
            <a:ext cx="366395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A93AE0F3-BC15-46A0-AE5C-E4160C06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-17</a:t>
            </a:r>
            <a:endParaRPr lang="zh-TW" altLang="en-US"/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34B22982-61EE-48B4-A2E5-79B675C3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車諾比事件顯示美式反應爐為正確的設計（幾乎所有蘇聯集團以外的核能電廠均用美式設計）。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西方協助改善蘇式設計後，至今均無類似事故發生</a:t>
            </a:r>
          </a:p>
        </p:txBody>
      </p:sp>
      <p:pic>
        <p:nvPicPr>
          <p:cNvPr id="40964" name="圖片 1">
            <a:extLst>
              <a:ext uri="{FF2B5EF4-FFF2-40B4-BE49-F238E27FC236}">
                <a16:creationId xmlns:a16="http://schemas.microsoft.com/office/drawing/2014/main" id="{6E474EB8-98AD-4DA8-A0E6-01207E034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652963"/>
            <a:ext cx="2933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圖片 2">
            <a:extLst>
              <a:ext uri="{FF2B5EF4-FFF2-40B4-BE49-F238E27FC236}">
                <a16:creationId xmlns:a16="http://schemas.microsoft.com/office/drawing/2014/main" id="{C1BBCDC2-D0C7-4A76-A052-EAFD09643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632325"/>
            <a:ext cx="247015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3FAA1505-0E6A-4919-AF71-CE2F4F47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車諾比事故</a:t>
            </a:r>
            <a:r>
              <a:rPr lang="en-US" altLang="zh-TW" sz="8800" b="1">
                <a:solidFill>
                  <a:srgbClr val="3333FF"/>
                </a:solidFill>
                <a:cs typeface="Times New Roman" panose="02020603050405020304" pitchFamily="18" charset="0"/>
              </a:rPr>
              <a:t>-18</a:t>
            </a:r>
            <a:endParaRPr lang="zh-TW" altLang="en-US"/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EF33E7AA-2FB8-4E5F-A0C7-AB1A5D210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成立「世界核能發電協會」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建立「國際核能事故指標」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國際原子能總署與歐盟協助東歐國家改善前蘇聯製核反應器</a:t>
            </a:r>
          </a:p>
          <a:p>
            <a:endParaRPr lang="zh-TW" altLang="en-US"/>
          </a:p>
        </p:txBody>
      </p:sp>
      <p:pic>
        <p:nvPicPr>
          <p:cNvPr id="41988" name="圖片 1">
            <a:extLst>
              <a:ext uri="{FF2B5EF4-FFF2-40B4-BE49-F238E27FC236}">
                <a16:creationId xmlns:a16="http://schemas.microsoft.com/office/drawing/2014/main" id="{80A559A1-AFF3-4B8E-9773-8021D165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352925"/>
            <a:ext cx="29622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F87CA1F3-5E61-4098-8FDD-366CFEDC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932B52D3-3E6B-4238-A402-529500C0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圖片 1">
            <a:extLst>
              <a:ext uri="{FF2B5EF4-FFF2-40B4-BE49-F238E27FC236}">
                <a16:creationId xmlns:a16="http://schemas.microsoft.com/office/drawing/2014/main" id="{6771A8C5-F88F-463C-B961-4B636DF75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836613"/>
            <a:ext cx="7799388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60961C6B-8BEA-4834-ADB9-FACDEA7D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核電與核武</a:t>
            </a:r>
            <a:r>
              <a:rPr lang="zh-TW" altLang="en-US" sz="7200" b="1">
                <a:solidFill>
                  <a:srgbClr val="3333FF"/>
                </a:solidFill>
                <a:cs typeface="Times New Roman" panose="02020603050405020304" pitchFamily="18" charset="0"/>
              </a:rPr>
              <a:t>之別</a:t>
            </a:r>
            <a:r>
              <a:rPr lang="en-US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-1</a:t>
            </a:r>
            <a:endParaRPr lang="zh-TW" altLang="en-US" sz="7200">
              <a:solidFill>
                <a:srgbClr val="3333FF"/>
              </a:solidFill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9ABBDA02-D6EF-4567-8E97-9B9BAE46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原子彈燃料有兩種：鈾</a:t>
            </a:r>
            <a:r>
              <a:rPr lang="en-US" altLang="zh-TW" sz="2800" b="1">
                <a:solidFill>
                  <a:srgbClr val="009900"/>
                </a:solidFill>
              </a:rPr>
              <a:t>-235</a:t>
            </a:r>
            <a:r>
              <a:rPr lang="zh-TW" altLang="en-US" sz="2800" b="1">
                <a:solidFill>
                  <a:srgbClr val="009900"/>
                </a:solidFill>
              </a:rPr>
              <a:t>、鈽。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鈽彈的原理包括兩階段，首先是「內爆」，以化學炸藥將鈽壓縮，接著產生中子（引發連鎖反應）的「爆炸」；所有程序必須精準地在百萬分之一秒內完成</a:t>
            </a:r>
          </a:p>
        </p:txBody>
      </p:sp>
      <p:pic>
        <p:nvPicPr>
          <p:cNvPr id="43012" name="圖片 1">
            <a:extLst>
              <a:ext uri="{FF2B5EF4-FFF2-40B4-BE49-F238E27FC236}">
                <a16:creationId xmlns:a16="http://schemas.microsoft.com/office/drawing/2014/main" id="{507D0036-26A6-4183-92DF-41320893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29138"/>
            <a:ext cx="29813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圖片 2">
            <a:extLst>
              <a:ext uri="{FF2B5EF4-FFF2-40B4-BE49-F238E27FC236}">
                <a16:creationId xmlns:a16="http://schemas.microsoft.com/office/drawing/2014/main" id="{A21A358F-D2AE-47E5-A5AB-C94D1B47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4581525"/>
            <a:ext cx="187007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9C16411F-EE06-44BD-BE7D-E18342A4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核電與核武</a:t>
            </a:r>
            <a:r>
              <a:rPr lang="zh-TW" altLang="en-US" sz="7200" b="1">
                <a:solidFill>
                  <a:srgbClr val="3333FF"/>
                </a:solidFill>
                <a:cs typeface="Times New Roman" panose="02020603050405020304" pitchFamily="18" charset="0"/>
              </a:rPr>
              <a:t>之別</a:t>
            </a:r>
            <a:r>
              <a:rPr lang="en-US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-2</a:t>
            </a:r>
            <a:endParaRPr lang="zh-TW" altLang="en-US"/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E771EF44-9394-46FA-B24C-778E3775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鈽燃料（鈽</a:t>
            </a:r>
            <a:r>
              <a:rPr lang="en-US" altLang="zh-TW" sz="2400" b="1">
                <a:solidFill>
                  <a:srgbClr val="009900"/>
                </a:solidFill>
              </a:rPr>
              <a:t>-239</a:t>
            </a:r>
            <a:r>
              <a:rPr lang="zh-TW" altLang="en-US" sz="2400" b="1">
                <a:solidFill>
                  <a:srgbClr val="009900"/>
                </a:solidFill>
              </a:rPr>
              <a:t>）來自核反應爐中的鈾</a:t>
            </a:r>
            <a:r>
              <a:rPr lang="en-US" altLang="zh-TW" sz="2400" b="1">
                <a:solidFill>
                  <a:srgbClr val="009900"/>
                </a:solidFill>
              </a:rPr>
              <a:t>-238</a:t>
            </a:r>
            <a:r>
              <a:rPr lang="zh-TW" altLang="en-US" sz="2400" b="1">
                <a:solidFill>
                  <a:srgbClr val="009900"/>
                </a:solidFill>
              </a:rPr>
              <a:t>，但是若鈽</a:t>
            </a:r>
            <a:r>
              <a:rPr lang="en-US" altLang="zh-TW" sz="2400" b="1">
                <a:solidFill>
                  <a:srgbClr val="009900"/>
                </a:solidFill>
              </a:rPr>
              <a:t>-239</a:t>
            </a:r>
            <a:r>
              <a:rPr lang="zh-TW" altLang="en-US" sz="2400" b="1">
                <a:solidFill>
                  <a:srgbClr val="009900"/>
                </a:solidFill>
              </a:rPr>
              <a:t>留存在反應爐中太久，它會變為鈽</a:t>
            </a:r>
            <a:r>
              <a:rPr lang="en-US" altLang="zh-TW" sz="2400" b="1">
                <a:solidFill>
                  <a:srgbClr val="009900"/>
                </a:solidFill>
              </a:rPr>
              <a:t>-240</a:t>
            </a:r>
            <a:r>
              <a:rPr lang="zh-TW" altLang="en-US" sz="2400" b="1">
                <a:solidFill>
                  <a:srgbClr val="009900"/>
                </a:solidFill>
              </a:rPr>
              <a:t>（會產生太多中子而使鈽彈失效，不適合當核彈原料）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美國燃料在核反應爐中通常放三年，結果，鈽</a:t>
            </a:r>
            <a:r>
              <a:rPr lang="en-US" altLang="zh-TW" sz="2400" b="1">
                <a:solidFill>
                  <a:srgbClr val="009900"/>
                </a:solidFill>
              </a:rPr>
              <a:t>-240</a:t>
            </a:r>
            <a:r>
              <a:rPr lang="zh-TW" altLang="en-US" sz="2400" b="1">
                <a:solidFill>
                  <a:srgbClr val="009900"/>
                </a:solidFill>
              </a:rPr>
              <a:t>偏多。因此，「反應爐級」鈽的威力差，又不可靠，也難以設計和製造</a:t>
            </a:r>
          </a:p>
        </p:txBody>
      </p:sp>
      <p:pic>
        <p:nvPicPr>
          <p:cNvPr id="44036" name="圖片 1">
            <a:extLst>
              <a:ext uri="{FF2B5EF4-FFF2-40B4-BE49-F238E27FC236}">
                <a16:creationId xmlns:a16="http://schemas.microsoft.com/office/drawing/2014/main" id="{37D3967B-F3AB-4A1C-A58E-F07E9165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4581525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5DE6B10D-75EA-4544-A10A-0B9B7957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核電與核武</a:t>
            </a:r>
            <a:r>
              <a:rPr lang="zh-TW" altLang="en-US" sz="7200" b="1">
                <a:solidFill>
                  <a:srgbClr val="3333FF"/>
                </a:solidFill>
                <a:cs typeface="Times New Roman" panose="02020603050405020304" pitchFamily="18" charset="0"/>
              </a:rPr>
              <a:t>之別</a:t>
            </a:r>
            <a:r>
              <a:rPr lang="en-US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-3</a:t>
            </a:r>
            <a:endParaRPr lang="zh-TW" altLang="en-US"/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6E5B175F-768F-4018-8277-349FED8D7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「武器級」鈽來自專用核反應爐中三十天內即「取貨」。若想從美式核反應爐中三十天內拿出鈽，則非常不切實際，因為移開燃料需要三十天停機，並且緊密形狀核燃料的製作（為高溫高壓反應條件）相當昂貴</a:t>
            </a:r>
          </a:p>
        </p:txBody>
      </p:sp>
      <p:pic>
        <p:nvPicPr>
          <p:cNvPr id="45060" name="圖片 1">
            <a:extLst>
              <a:ext uri="{FF2B5EF4-FFF2-40B4-BE49-F238E27FC236}">
                <a16:creationId xmlns:a16="http://schemas.microsoft.com/office/drawing/2014/main" id="{94848502-C110-444E-BF9C-067D2578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4958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2B33B5A9-E1BC-43C0-925B-5BD9752F1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核電與核武</a:t>
            </a:r>
            <a:r>
              <a:rPr lang="zh-TW" altLang="en-US" sz="7200" b="1">
                <a:solidFill>
                  <a:srgbClr val="3333FF"/>
                </a:solidFill>
                <a:cs typeface="Times New Roman" panose="02020603050405020304" pitchFamily="18" charset="0"/>
              </a:rPr>
              <a:t>之別</a:t>
            </a:r>
            <a:r>
              <a:rPr lang="en-US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-4</a:t>
            </a:r>
            <a:endParaRPr lang="zh-TW" altLang="en-US"/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3B6718ED-7C26-4B94-B066-940CFF17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務實的作法是另建「產生鈽的反應爐」，其架構「方便與迅速」遷移燃料，因此為攤開形狀，燃料製作費便宜，因為常壓低溫下反應，使用天然鈾（而非核電用的昂貴濃縮鈾），產生的鈽量也更高（四倍）。產生鈽的反應爐的建造費用只有核電廠的十分之一，也可更快速完工</a:t>
            </a:r>
          </a:p>
        </p:txBody>
      </p:sp>
      <p:pic>
        <p:nvPicPr>
          <p:cNvPr id="46084" name="圖片 1">
            <a:extLst>
              <a:ext uri="{FF2B5EF4-FFF2-40B4-BE49-F238E27FC236}">
                <a16:creationId xmlns:a16="http://schemas.microsoft.com/office/drawing/2014/main" id="{2274BC72-797B-4305-9B92-BE41B84AC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4508500"/>
            <a:ext cx="4181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2F380D32-3CAD-4725-89A1-A93FE179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核電與核武</a:t>
            </a:r>
            <a:r>
              <a:rPr lang="zh-TW" altLang="en-US" sz="7200" b="1">
                <a:solidFill>
                  <a:srgbClr val="3333FF"/>
                </a:solidFill>
                <a:cs typeface="Times New Roman" panose="02020603050405020304" pitchFamily="18" charset="0"/>
              </a:rPr>
              <a:t>之別</a:t>
            </a:r>
            <a:r>
              <a:rPr lang="en-US" altLang="zh-TW" sz="7200" b="1">
                <a:solidFill>
                  <a:srgbClr val="3333FF"/>
                </a:solidFill>
                <a:cs typeface="Times New Roman" panose="02020603050405020304" pitchFamily="18" charset="0"/>
              </a:rPr>
              <a:t>-5</a:t>
            </a:r>
            <a:endParaRPr lang="zh-TW" altLang="en-US"/>
          </a:p>
        </p:txBody>
      </p:sp>
      <p:sp>
        <p:nvSpPr>
          <p:cNvPr id="47107" name="內容版面配置區 2">
            <a:extLst>
              <a:ext uri="{FF2B5EF4-FFF2-40B4-BE49-F238E27FC236}">
                <a16:creationId xmlns:a16="http://schemas.microsoft.com/office/drawing/2014/main" id="{673E6AE8-7DD6-472F-B82A-9C0E3AE80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核電廠在高溫高壓下運轉，需要產生與處理蒸氣與電，因此體積龐大、相當複雜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只有少數幾個國家有此能力建造；世界組織也容易介入檢查（有沒轉移鈽？）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核武專用反應爐，則體積較小與容易隱蔽，無高溫高壓蒸氣與電設備，又不必受外界檢查</a:t>
            </a:r>
          </a:p>
        </p:txBody>
      </p:sp>
      <p:pic>
        <p:nvPicPr>
          <p:cNvPr id="47108" name="圖片 1">
            <a:extLst>
              <a:ext uri="{FF2B5EF4-FFF2-40B4-BE49-F238E27FC236}">
                <a16:creationId xmlns:a16="http://schemas.microsoft.com/office/drawing/2014/main" id="{550C26A9-1A3D-404A-9D2F-EAE8AA1A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606925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1F888E36-5BFE-4DEE-A4C1-AF05E1E44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208B56DC-C9D2-4823-A13A-184DFC372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 marL="0" indent="0">
              <a:buFontTx/>
              <a:buNone/>
              <a:defRPr/>
            </a:pPr>
            <a:r>
              <a:rPr lang="en-US" altLang="zh-TW" sz="1800" b="1" dirty="0"/>
              <a:t>1971</a:t>
            </a:r>
            <a:r>
              <a:rPr lang="zh-TW" altLang="en-US" sz="1800" b="1" dirty="0"/>
              <a:t>年</a:t>
            </a:r>
          </a:p>
        </p:txBody>
      </p:sp>
      <p:pic>
        <p:nvPicPr>
          <p:cNvPr id="48132" name="圖片 1">
            <a:extLst>
              <a:ext uri="{FF2B5EF4-FFF2-40B4-BE49-F238E27FC236}">
                <a16:creationId xmlns:a16="http://schemas.microsoft.com/office/drawing/2014/main" id="{10E5890E-4476-4949-80E6-9EA6324D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765175"/>
            <a:ext cx="55721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圖片 2">
            <a:extLst>
              <a:ext uri="{FF2B5EF4-FFF2-40B4-BE49-F238E27FC236}">
                <a16:creationId xmlns:a16="http://schemas.microsoft.com/office/drawing/2014/main" id="{D2B1EBC4-65FB-42C7-ACA8-5285E447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459581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E9FE4F7E-5F11-421E-9A9B-5725D0B0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15C1199B-7B1A-48C3-909A-468029F1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2011</a:t>
            </a:r>
            <a:r>
              <a:rPr lang="zh-TW" altLang="en-US" b="1">
                <a:solidFill>
                  <a:srgbClr val="009900"/>
                </a:solidFill>
              </a:rPr>
              <a:t>年</a:t>
            </a:r>
            <a:r>
              <a:rPr lang="en-US" altLang="zh-TW" b="1">
                <a:solidFill>
                  <a:srgbClr val="009900"/>
                </a:solidFill>
              </a:rPr>
              <a:t>3</a:t>
            </a:r>
            <a:r>
              <a:rPr lang="zh-TW" altLang="en-US" b="1">
                <a:solidFill>
                  <a:srgbClr val="009900"/>
                </a:solidFill>
              </a:rPr>
              <a:t>月</a:t>
            </a:r>
            <a:r>
              <a:rPr lang="en-US" altLang="zh-TW" b="1">
                <a:solidFill>
                  <a:srgbClr val="009900"/>
                </a:solidFill>
              </a:rPr>
              <a:t>11</a:t>
            </a:r>
            <a:r>
              <a:rPr lang="zh-TW" altLang="en-US" b="1">
                <a:solidFill>
                  <a:srgbClr val="009900"/>
                </a:solidFill>
              </a:rPr>
              <a:t>日，規模</a:t>
            </a:r>
            <a:r>
              <a:rPr lang="en-US" altLang="zh-TW" b="1">
                <a:solidFill>
                  <a:srgbClr val="009900"/>
                </a:solidFill>
              </a:rPr>
              <a:t>9</a:t>
            </a:r>
            <a:r>
              <a:rPr lang="zh-TW" altLang="en-US" b="1">
                <a:solidFill>
                  <a:srgbClr val="009900"/>
                </a:solidFill>
              </a:rPr>
              <a:t>強震與大海嘯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核電廠控制棒插入爐心，核分裂連鎖反應隨即停止。停機後的爐心仍有餘熱，須冷卻。海嘯沖毀廠外電源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49156" name="圖片 2">
            <a:extLst>
              <a:ext uri="{FF2B5EF4-FFF2-40B4-BE49-F238E27FC236}">
                <a16:creationId xmlns:a16="http://schemas.microsoft.com/office/drawing/2014/main" id="{A1F68D0E-177C-4C99-B194-A767003F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149725"/>
            <a:ext cx="3527425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A055C19E-F330-42BF-8BA4-EDA24D39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D8696793-7C6E-41CB-B93E-CE62FDB2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緊急柴油發電機供電一小時後即停，電廠全黑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爐心隔離冷卻系統運作</a:t>
            </a:r>
            <a:r>
              <a:rPr lang="en-US" altLang="zh-TW" b="1">
                <a:solidFill>
                  <a:srgbClr val="009900"/>
                </a:solidFill>
              </a:rPr>
              <a:t>8</a:t>
            </a:r>
            <a:r>
              <a:rPr lang="zh-TW" altLang="en-US" b="1">
                <a:solidFill>
                  <a:srgbClr val="009900"/>
                </a:solidFill>
              </a:rPr>
              <a:t>小時後無電</a:t>
            </a:r>
          </a:p>
        </p:txBody>
      </p:sp>
      <p:pic>
        <p:nvPicPr>
          <p:cNvPr id="50180" name="圖片 3">
            <a:extLst>
              <a:ext uri="{FF2B5EF4-FFF2-40B4-BE49-F238E27FC236}">
                <a16:creationId xmlns:a16="http://schemas.microsoft.com/office/drawing/2014/main" id="{A2E19F21-98C0-42EC-B846-345CD383B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60800"/>
            <a:ext cx="5865812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3BED6D3C-F8F2-4222-B666-57959076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0463BC27-9385-4C63-8481-13EDC1660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核反應器的爆炸頂多是「氫爆」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燃料棒超過</a:t>
            </a:r>
            <a:r>
              <a:rPr lang="en-US" altLang="zh-TW" sz="2800" b="1">
                <a:solidFill>
                  <a:srgbClr val="009900"/>
                </a:solidFill>
              </a:rPr>
              <a:t>1200℃</a:t>
            </a:r>
            <a:r>
              <a:rPr lang="zh-TW" altLang="en-US" sz="2800" b="1">
                <a:solidFill>
                  <a:srgbClr val="009900"/>
                </a:solidFill>
              </a:rPr>
              <a:t>時，護套鋯合金跟水反應釋出氫氣，若氫濃度低於</a:t>
            </a:r>
            <a:r>
              <a:rPr lang="en-US" altLang="zh-TW" sz="2800" b="1">
                <a:solidFill>
                  <a:srgbClr val="009900"/>
                </a:solidFill>
              </a:rPr>
              <a:t>4%</a:t>
            </a:r>
            <a:r>
              <a:rPr lang="zh-TW" altLang="en-US" sz="2800" b="1">
                <a:solidFill>
                  <a:srgbClr val="009900"/>
                </a:solidFill>
              </a:rPr>
              <a:t>，氫燃燒熱及時散掉，不會爆；若大於</a:t>
            </a:r>
            <a:r>
              <a:rPr lang="en-US" altLang="zh-TW" sz="2800" b="1">
                <a:solidFill>
                  <a:srgbClr val="009900"/>
                </a:solidFill>
              </a:rPr>
              <a:t>74%</a:t>
            </a:r>
            <a:r>
              <a:rPr lang="zh-TW" altLang="en-US" sz="2800" b="1">
                <a:solidFill>
                  <a:srgbClr val="009900"/>
                </a:solidFill>
              </a:rPr>
              <a:t>，氫難燃燒，也不爆</a:t>
            </a:r>
          </a:p>
        </p:txBody>
      </p:sp>
      <p:pic>
        <p:nvPicPr>
          <p:cNvPr id="51204" name="圖片 1">
            <a:extLst>
              <a:ext uri="{FF2B5EF4-FFF2-40B4-BE49-F238E27FC236}">
                <a16:creationId xmlns:a16="http://schemas.microsoft.com/office/drawing/2014/main" id="{2F80DCC0-9282-4647-818C-4657D3AB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005263"/>
            <a:ext cx="3516312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2C971F6F-E7F5-4568-9BBB-AD7668E6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C10EE51B-DC68-4C00-A59E-65EBFAB6B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隔天上午，首相菅直人視察而延擱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開啟圍阻體減壓閥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灌注海水的時間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不久發生氫爆</a:t>
            </a:r>
            <a:r>
              <a:rPr lang="en-US" altLang="zh-TW" sz="2800" b="1">
                <a:solidFill>
                  <a:srgbClr val="009900"/>
                </a:solidFill>
              </a:rPr>
              <a:t>…</a:t>
            </a:r>
            <a:endParaRPr lang="zh-TW" altLang="en-US" sz="2800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52228" name="圖片 1">
            <a:extLst>
              <a:ext uri="{FF2B5EF4-FFF2-40B4-BE49-F238E27FC236}">
                <a16:creationId xmlns:a16="http://schemas.microsoft.com/office/drawing/2014/main" id="{705027DE-96EC-4FF7-907A-91552851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97200"/>
            <a:ext cx="378777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253D4A65-F60D-4B58-87B1-BE8A12E0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1AA0309B-46BF-4C89-B04A-70E4D89C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圖片 4">
            <a:extLst>
              <a:ext uri="{FF2B5EF4-FFF2-40B4-BE49-F238E27FC236}">
                <a16:creationId xmlns:a16="http://schemas.microsoft.com/office/drawing/2014/main" id="{BE19CDBF-4A90-4497-A0B4-E7AFF9101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609600"/>
            <a:ext cx="64928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圖片 5">
            <a:extLst>
              <a:ext uri="{FF2B5EF4-FFF2-40B4-BE49-F238E27FC236}">
                <a16:creationId xmlns:a16="http://schemas.microsoft.com/office/drawing/2014/main" id="{491055E1-E7F1-43B1-9EFC-693BD189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432175"/>
            <a:ext cx="5278438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E7B187BC-1EE8-47D6-9BE7-49AAA24D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endParaRPr lang="zh-TW" altLang="en-US"/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407D57B3-C806-4449-ACB8-A062A097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升溫失控：不敢即灌海水冷卻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因怕棄廠</a:t>
            </a:r>
          </a:p>
        </p:txBody>
      </p:sp>
      <p:pic>
        <p:nvPicPr>
          <p:cNvPr id="53252" name="圖片 1">
            <a:extLst>
              <a:ext uri="{FF2B5EF4-FFF2-40B4-BE49-F238E27FC236}">
                <a16:creationId xmlns:a16="http://schemas.microsoft.com/office/drawing/2014/main" id="{983569D2-4FFF-4899-A3E6-B9CBCC67E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847975"/>
            <a:ext cx="48482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34211B49-F869-4488-8CB8-4AE3B117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/>
          </a:p>
        </p:txBody>
      </p:sp>
      <p:sp>
        <p:nvSpPr>
          <p:cNvPr id="54275" name="內容版面配置區 2">
            <a:extLst>
              <a:ext uri="{FF2B5EF4-FFF2-40B4-BE49-F238E27FC236}">
                <a16:creationId xmlns:a16="http://schemas.microsoft.com/office/drawing/2014/main" id="{CA16E385-D9C1-4065-BEE4-1DDA0AD0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日本</a:t>
            </a:r>
            <a:r>
              <a:rPr lang="en-US" altLang="zh-TW" b="1">
                <a:solidFill>
                  <a:srgbClr val="009900"/>
                </a:solidFill>
              </a:rPr>
              <a:t>311</a:t>
            </a:r>
            <a:r>
              <a:rPr lang="zh-TW" altLang="en-US" b="1">
                <a:solidFill>
                  <a:srgbClr val="009900"/>
                </a:solidFill>
              </a:rPr>
              <a:t>地震：死亡失蹤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萬人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全球無一人因福島核電輻射死亡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54276" name="圖片 3">
            <a:extLst>
              <a:ext uri="{FF2B5EF4-FFF2-40B4-BE49-F238E27FC236}">
                <a16:creationId xmlns:a16="http://schemas.microsoft.com/office/drawing/2014/main" id="{77188451-C119-418A-B997-F2BCCFE1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3716338"/>
            <a:ext cx="81819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8072F696-C64B-424E-BA0C-B66F15F4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-7</a:t>
            </a:r>
            <a:br>
              <a:rPr lang="en-US" altLang="zh-TW" sz="8800" b="1">
                <a:solidFill>
                  <a:srgbClr val="3333FF"/>
                </a:solidFill>
              </a:rPr>
            </a:br>
            <a:r>
              <a:rPr lang="zh-TW" altLang="en-US" sz="3200" b="1">
                <a:solidFill>
                  <a:srgbClr val="009900"/>
                </a:solidFill>
              </a:rPr>
              <a:t>女川更近震央成避難所半年</a:t>
            </a:r>
          </a:p>
        </p:txBody>
      </p:sp>
      <p:sp>
        <p:nvSpPr>
          <p:cNvPr id="55299" name="內容版面配置區 2">
            <a:extLst>
              <a:ext uri="{FF2B5EF4-FFF2-40B4-BE49-F238E27FC236}">
                <a16:creationId xmlns:a16="http://schemas.microsoft.com/office/drawing/2014/main" id="{8B678AD2-68B8-4269-BCBA-96A51400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圖片 9" descr="0729-1.jpg">
            <a:extLst>
              <a:ext uri="{FF2B5EF4-FFF2-40B4-BE49-F238E27FC236}">
                <a16:creationId xmlns:a16="http://schemas.microsoft.com/office/drawing/2014/main" id="{B2383E53-2607-4B32-B203-1F9CE69C8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205038"/>
            <a:ext cx="619442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FB3D5F2E-B1C1-4F1F-A93B-061BEE74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-8</a:t>
            </a:r>
            <a:endParaRPr lang="zh-TW" altLang="en-US"/>
          </a:p>
        </p:txBody>
      </p:sp>
      <p:sp>
        <p:nvSpPr>
          <p:cNvPr id="56323" name="內容版面配置區 2">
            <a:extLst>
              <a:ext uri="{FF2B5EF4-FFF2-40B4-BE49-F238E27FC236}">
                <a16:creationId xmlns:a16="http://schemas.microsoft.com/office/drawing/2014/main" id="{F34A59E6-7CD4-44D9-BE63-B3567E826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46246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參與福島第一核能電廠救災的</a:t>
            </a:r>
            <a:r>
              <a:rPr lang="en-US" altLang="zh-TW" b="1">
                <a:solidFill>
                  <a:srgbClr val="009900"/>
                </a:solidFill>
              </a:rPr>
              <a:t>3,600</a:t>
            </a:r>
            <a:r>
              <a:rPr lang="zh-TW" altLang="en-US" b="1">
                <a:solidFill>
                  <a:srgbClr val="009900"/>
                </a:solidFill>
              </a:rPr>
              <a:t>人中，有</a:t>
            </a:r>
            <a:r>
              <a:rPr lang="en-US" altLang="zh-TW" b="1">
                <a:solidFill>
                  <a:srgbClr val="009900"/>
                </a:solidFill>
              </a:rPr>
              <a:t>9</a:t>
            </a:r>
            <a:r>
              <a:rPr lang="zh-TW" altLang="en-US" b="1">
                <a:solidFill>
                  <a:srgbClr val="009900"/>
                </a:solidFill>
              </a:rPr>
              <a:t>人輻射曝露達到</a:t>
            </a:r>
            <a:r>
              <a:rPr lang="en-US" altLang="zh-TW" b="1">
                <a:solidFill>
                  <a:srgbClr val="009900"/>
                </a:solidFill>
              </a:rPr>
              <a:t>250</a:t>
            </a:r>
            <a:r>
              <a:rPr lang="zh-TW" altLang="en-US" b="1">
                <a:solidFill>
                  <a:srgbClr val="009900"/>
                </a:solidFill>
              </a:rPr>
              <a:t>毫西弗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2013</a:t>
            </a:r>
            <a:r>
              <a:rPr lang="zh-TW" altLang="en-US" b="1">
                <a:solidFill>
                  <a:srgbClr val="009900"/>
                </a:solidFill>
              </a:rPr>
              <a:t>年，世界衛生組織：不論日本或外界，並無人會因福島輻射而死亡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56324" name="圖片 1">
            <a:extLst>
              <a:ext uri="{FF2B5EF4-FFF2-40B4-BE49-F238E27FC236}">
                <a16:creationId xmlns:a16="http://schemas.microsoft.com/office/drawing/2014/main" id="{A3BEE96C-F6C3-4830-9E0F-D647F63A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133600"/>
            <a:ext cx="294640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02759AD4-CEAA-4443-950B-71692311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-9</a:t>
            </a:r>
            <a:endParaRPr lang="zh-TW" altLang="en-US"/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EE77FAC9-7FB0-4007-8110-761625D8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102100" cy="4114800"/>
          </a:xfrm>
        </p:spPr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1993</a:t>
            </a:r>
            <a:r>
              <a:rPr lang="zh-TW" altLang="en-US" sz="2800" b="1">
                <a:solidFill>
                  <a:srgbClr val="009900"/>
                </a:solidFill>
              </a:rPr>
              <a:t>聯合國</a:t>
            </a:r>
            <a:r>
              <a:rPr lang="en-US" altLang="zh-TW" sz="2800" b="1">
                <a:solidFill>
                  <a:srgbClr val="009900"/>
                </a:solidFill>
              </a:rPr>
              <a:t>UNSCEAR</a:t>
            </a:r>
            <a:r>
              <a:rPr lang="zh-TW" altLang="en-US" sz="2800" b="1">
                <a:solidFill>
                  <a:srgbClr val="009900"/>
                </a:solidFill>
              </a:rPr>
              <a:t>公布的數據顯示，在生活環境中人造輻射的最大來源為大氣中的核子武器試爆。在日本的放射性落塵中也以大氣核武試爆為最嚴重，連車諾比事故所產生的輻射劑量也不及千分之一</a:t>
            </a:r>
          </a:p>
        </p:txBody>
      </p:sp>
      <p:pic>
        <p:nvPicPr>
          <p:cNvPr id="57348" name="圖片 2">
            <a:extLst>
              <a:ext uri="{FF2B5EF4-FFF2-40B4-BE49-F238E27FC236}">
                <a16:creationId xmlns:a16="http://schemas.microsoft.com/office/drawing/2014/main" id="{4429687D-45C4-4BC7-B822-728DD4C3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103438"/>
            <a:ext cx="2808287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83A990D4-D016-49E2-A793-109844B2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-10</a:t>
            </a:r>
            <a:endParaRPr lang="zh-TW" altLang="en-US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5FBB377C-B2CD-492C-9D54-9586014A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03066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福島核電廠可承受規模</a:t>
            </a:r>
            <a:r>
              <a:rPr lang="en-US" altLang="zh-TW" b="1">
                <a:solidFill>
                  <a:srgbClr val="009900"/>
                </a:solidFill>
              </a:rPr>
              <a:t>8.2</a:t>
            </a:r>
            <a:r>
              <a:rPr lang="zh-TW" altLang="en-US" b="1">
                <a:solidFill>
                  <a:srgbClr val="009900"/>
                </a:solidFill>
              </a:rPr>
              <a:t>地震。此次地震規模</a:t>
            </a:r>
            <a:r>
              <a:rPr lang="en-US" altLang="zh-TW" b="1">
                <a:solidFill>
                  <a:srgbClr val="009900"/>
                </a:solidFill>
              </a:rPr>
              <a:t>9.0</a:t>
            </a:r>
            <a:r>
              <a:rPr lang="zh-TW" altLang="en-US" b="1">
                <a:solidFill>
                  <a:srgbClr val="009900"/>
                </a:solidFill>
              </a:rPr>
              <a:t>，在安全餘裕（</a:t>
            </a:r>
            <a:r>
              <a:rPr lang="en-US" altLang="zh-TW" b="1">
                <a:solidFill>
                  <a:srgbClr val="009900"/>
                </a:solidFill>
              </a:rPr>
              <a:t>1.5</a:t>
            </a:r>
            <a:r>
              <a:rPr lang="zh-TW" altLang="en-US" b="1">
                <a:solidFill>
                  <a:srgbClr val="009900"/>
                </a:solidFill>
              </a:rPr>
              <a:t>～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倍）內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防海嘯</a:t>
            </a:r>
            <a:r>
              <a:rPr lang="en-US" altLang="zh-TW" b="1">
                <a:solidFill>
                  <a:srgbClr val="009900"/>
                </a:solidFill>
              </a:rPr>
              <a:t>5.7</a:t>
            </a:r>
            <a:r>
              <a:rPr lang="zh-TW" altLang="en-US" b="1">
                <a:solidFill>
                  <a:srgbClr val="009900"/>
                </a:solidFill>
              </a:rPr>
              <a:t>公尺，但此次海嘯</a:t>
            </a:r>
            <a:r>
              <a:rPr lang="en-US" altLang="zh-TW" b="1">
                <a:solidFill>
                  <a:srgbClr val="009900"/>
                </a:solidFill>
              </a:rPr>
              <a:t>14</a:t>
            </a:r>
            <a:r>
              <a:rPr lang="zh-TW" altLang="en-US" b="1">
                <a:solidFill>
                  <a:srgbClr val="009900"/>
                </a:solidFill>
              </a:rPr>
              <a:t>公尺（公元</a:t>
            </a:r>
            <a:r>
              <a:rPr lang="en-US" altLang="zh-TW" b="1">
                <a:solidFill>
                  <a:srgbClr val="009900"/>
                </a:solidFill>
              </a:rPr>
              <a:t>869</a:t>
            </a:r>
            <a:r>
              <a:rPr lang="zh-TW" altLang="en-US" b="1">
                <a:solidFill>
                  <a:srgbClr val="009900"/>
                </a:solidFill>
              </a:rPr>
              <a:t>年記錄）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58372" name="圖片 1">
            <a:extLst>
              <a:ext uri="{FF2B5EF4-FFF2-40B4-BE49-F238E27FC236}">
                <a16:creationId xmlns:a16="http://schemas.microsoft.com/office/drawing/2014/main" id="{17BB20B9-F85D-4A85-9708-16CCA67D4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060575"/>
            <a:ext cx="2832100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5E63A1FF-D877-443C-A6FF-FC4FFD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-11</a:t>
            </a:r>
            <a:endParaRPr lang="zh-TW" altLang="en-US"/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2A515816-4248-4C71-8AA3-026A5434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超出想像的龐大天然災難中（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萬人死亡和失蹤、多處大火），一個</a:t>
            </a:r>
            <a:r>
              <a:rPr lang="en-US" altLang="zh-TW" sz="2000" b="1">
                <a:solidFill>
                  <a:srgbClr val="FF00FF"/>
                </a:solidFill>
              </a:rPr>
              <a:t>1972</a:t>
            </a:r>
            <a:r>
              <a:rPr lang="zh-TW" altLang="en-US" sz="2000" b="1">
                <a:solidFill>
                  <a:srgbClr val="FF00FF"/>
                </a:solidFill>
              </a:rPr>
              <a:t>建造</a:t>
            </a:r>
            <a:r>
              <a:rPr lang="zh-TW" altLang="en-US" b="1">
                <a:solidFill>
                  <a:srgbClr val="009900"/>
                </a:solidFill>
              </a:rPr>
              <a:t>老舊電廠承受著超過其設計基準的衝擊，發生嚴重事故，卻沒有造成任何人因輻射而傷亡</a:t>
            </a:r>
          </a:p>
        </p:txBody>
      </p:sp>
      <p:pic>
        <p:nvPicPr>
          <p:cNvPr id="59396" name="圖片 2">
            <a:extLst>
              <a:ext uri="{FF2B5EF4-FFF2-40B4-BE49-F238E27FC236}">
                <a16:creationId xmlns:a16="http://schemas.microsoft.com/office/drawing/2014/main" id="{AA7EA47A-D922-484A-9ACD-010007AA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149725"/>
            <a:ext cx="381635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29D2A811-399B-420F-A158-E99C115F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-12</a:t>
            </a:r>
            <a:endParaRPr lang="zh-TW" altLang="en-US"/>
          </a:p>
        </p:txBody>
      </p:sp>
      <p:sp>
        <p:nvSpPr>
          <p:cNvPr id="60419" name="內容版面配置區 2">
            <a:extLst>
              <a:ext uri="{FF2B5EF4-FFF2-40B4-BE49-F238E27FC236}">
                <a16:creationId xmlns:a16="http://schemas.microsoft.com/office/drawing/2014/main" id="{E06CF57E-2FAD-4F1A-9FE4-CBEBBBA97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乘機飛越大西洋，受到宇宙輻射量，比在福島核電廠旁走動還多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無一日人因核電事故而亡，但同週，</a:t>
            </a:r>
            <a:r>
              <a:rPr lang="en-US" altLang="zh-TW" b="1">
                <a:solidFill>
                  <a:srgbClr val="009900"/>
                </a:solidFill>
              </a:rPr>
              <a:t>30</a:t>
            </a:r>
            <a:r>
              <a:rPr lang="zh-TW" altLang="en-US" b="1">
                <a:solidFill>
                  <a:srgbClr val="009900"/>
                </a:solidFill>
              </a:rPr>
              <a:t>煤礦工人死。隔年</a:t>
            </a:r>
            <a:r>
              <a:rPr lang="en-US" altLang="zh-TW" b="1">
                <a:solidFill>
                  <a:srgbClr val="009900"/>
                </a:solidFill>
              </a:rPr>
              <a:t>1</a:t>
            </a:r>
            <a:r>
              <a:rPr lang="zh-TW" altLang="en-US" b="1">
                <a:solidFill>
                  <a:srgbClr val="009900"/>
                </a:solidFill>
              </a:rPr>
              <a:t>月，因鏟雪</a:t>
            </a:r>
            <a:r>
              <a:rPr lang="en-US" altLang="zh-TW" b="1">
                <a:solidFill>
                  <a:srgbClr val="009900"/>
                </a:solidFill>
              </a:rPr>
              <a:t>50</a:t>
            </a:r>
            <a:r>
              <a:rPr lang="zh-TW" altLang="en-US" b="1">
                <a:solidFill>
                  <a:srgbClr val="009900"/>
                </a:solidFill>
              </a:rPr>
              <a:t>人死</a:t>
            </a:r>
          </a:p>
        </p:txBody>
      </p:sp>
      <p:pic>
        <p:nvPicPr>
          <p:cNvPr id="60420" name="圖片 1">
            <a:extLst>
              <a:ext uri="{FF2B5EF4-FFF2-40B4-BE49-F238E27FC236}">
                <a16:creationId xmlns:a16="http://schemas.microsoft.com/office/drawing/2014/main" id="{062DCC60-3CEF-472A-B3AE-6E613E57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365625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1E392A6E-A3D9-4A6C-899E-28AF1891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-13</a:t>
            </a:r>
            <a:endParaRPr lang="zh-TW" altLang="en-US"/>
          </a:p>
        </p:txBody>
      </p:sp>
      <p:sp>
        <p:nvSpPr>
          <p:cNvPr id="61443" name="內容版面配置區 2">
            <a:extLst>
              <a:ext uri="{FF2B5EF4-FFF2-40B4-BE49-F238E27FC236}">
                <a16:creationId xmlns:a16="http://schemas.microsoft.com/office/drawing/2014/main" id="{2BEC3E97-0702-41C7-81AC-732906DD3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「核子、輻射、融毀」讓民眾嚇得半死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懶惰與煽情的媒體一直繪聲繪影地描述世界末日，但地震海嘯的真正風險（痢疾、感染、飢寒交迫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）卻乏人報導</a:t>
            </a:r>
          </a:p>
        </p:txBody>
      </p:sp>
      <p:pic>
        <p:nvPicPr>
          <p:cNvPr id="61444" name="圖片 1">
            <a:extLst>
              <a:ext uri="{FF2B5EF4-FFF2-40B4-BE49-F238E27FC236}">
                <a16:creationId xmlns:a16="http://schemas.microsoft.com/office/drawing/2014/main" id="{67BC8C61-4C8B-430E-9DFC-E70C60A48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221163"/>
            <a:ext cx="37052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708E2C81-7709-4EEB-8983-352A440F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-14</a:t>
            </a:r>
            <a:endParaRPr lang="zh-TW" altLang="en-US"/>
          </a:p>
        </p:txBody>
      </p:sp>
      <p:sp>
        <p:nvSpPr>
          <p:cNvPr id="62467" name="內容版面配置區 2">
            <a:extLst>
              <a:ext uri="{FF2B5EF4-FFF2-40B4-BE49-F238E27FC236}">
                <a16:creationId xmlns:a16="http://schemas.microsoft.com/office/drawing/2014/main" id="{01F7688E-F2BD-4CCA-A31F-8774F28A5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國際輻射防護委員會：緊急時公眾防護劑量每年</a:t>
            </a:r>
            <a:r>
              <a:rPr lang="en-US" altLang="zh-TW" b="1">
                <a:solidFill>
                  <a:srgbClr val="009900"/>
                </a:solidFill>
              </a:rPr>
              <a:t>20</a:t>
            </a:r>
            <a:r>
              <a:rPr lang="zh-TW" altLang="en-US" b="1">
                <a:solidFill>
                  <a:srgbClr val="009900"/>
                </a:solidFill>
              </a:rPr>
              <a:t>～</a:t>
            </a:r>
            <a:r>
              <a:rPr lang="en-US" altLang="zh-TW" b="1">
                <a:solidFill>
                  <a:srgbClr val="009900"/>
                </a:solidFill>
              </a:rPr>
              <a:t>100</a:t>
            </a:r>
            <a:r>
              <a:rPr lang="zh-TW" altLang="en-US" b="1">
                <a:solidFill>
                  <a:srgbClr val="009900"/>
                </a:solidFill>
              </a:rPr>
              <a:t>毫西弗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日本政府採最低</a:t>
            </a:r>
            <a:r>
              <a:rPr lang="en-US" altLang="zh-TW" b="1">
                <a:solidFill>
                  <a:srgbClr val="009900"/>
                </a:solidFill>
              </a:rPr>
              <a:t>20</a:t>
            </a:r>
            <a:r>
              <a:rPr lang="zh-TW" altLang="en-US" b="1">
                <a:solidFill>
                  <a:srgbClr val="009900"/>
                </a:solidFill>
              </a:rPr>
              <a:t>毫西弗。以為是為民眾好，其實作繭自縛</a:t>
            </a:r>
          </a:p>
        </p:txBody>
      </p:sp>
      <p:pic>
        <p:nvPicPr>
          <p:cNvPr id="62468" name="圖片 1">
            <a:extLst>
              <a:ext uri="{FF2B5EF4-FFF2-40B4-BE49-F238E27FC236}">
                <a16:creationId xmlns:a16="http://schemas.microsoft.com/office/drawing/2014/main" id="{84081558-168C-4F48-8BC4-51633315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365625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963FA700-D5E0-4686-A91B-20355AE5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137FE-46D2-4F24-88E9-329EC90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6113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1979</a:t>
            </a:r>
            <a:r>
              <a:rPr lang="zh-TW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年</a:t>
            </a:r>
            <a:r>
              <a:rPr lang="en-US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3</a:t>
            </a:r>
            <a:r>
              <a:rPr lang="zh-TW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月</a:t>
            </a:r>
            <a:r>
              <a:rPr lang="en-US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28</a:t>
            </a:r>
            <a:r>
              <a:rPr lang="zh-TW" altLang="zh-TW" b="1" kern="1800" dirty="0">
                <a:solidFill>
                  <a:srgbClr val="009900"/>
                </a:solidFill>
                <a:cs typeface="Arial" panose="020B0604020202020204" pitchFamily="34" charset="0"/>
              </a:rPr>
              <a:t>日，美國賓州三哩島核電廠</a:t>
            </a:r>
            <a:endParaRPr lang="en-US" altLang="zh-TW" b="1" kern="1800" dirty="0">
              <a:solidFill>
                <a:srgbClr val="0099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zh-TW" altLang="en-US" b="1" dirty="0">
                <a:solidFill>
                  <a:srgbClr val="009900"/>
                </a:solidFill>
              </a:rPr>
              <a:t>核能史上第一次反應爐爐心融毀的事故</a:t>
            </a:r>
          </a:p>
        </p:txBody>
      </p:sp>
      <p:pic>
        <p:nvPicPr>
          <p:cNvPr id="8196" name="圖片 3">
            <a:extLst>
              <a:ext uri="{FF2B5EF4-FFF2-40B4-BE49-F238E27FC236}">
                <a16:creationId xmlns:a16="http://schemas.microsoft.com/office/drawing/2014/main" id="{14D7965C-D27C-4456-BCEF-399E1C976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213100"/>
            <a:ext cx="316865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E44859E6-55D4-4BF4-A3AB-602712F9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-15</a:t>
            </a:r>
            <a:endParaRPr lang="zh-TW" altLang="en-US"/>
          </a:p>
        </p:txBody>
      </p:sp>
      <p:sp>
        <p:nvSpPr>
          <p:cNvPr id="63491" name="內容版面配置區 2">
            <a:extLst>
              <a:ext uri="{FF2B5EF4-FFF2-40B4-BE49-F238E27FC236}">
                <a16:creationId xmlns:a16="http://schemas.microsoft.com/office/drawing/2014/main" id="{60B92925-F1EA-4FE6-84CC-18162472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飯館村一年稍微超過</a:t>
            </a:r>
            <a:r>
              <a:rPr lang="en-US" altLang="zh-TW" b="1">
                <a:solidFill>
                  <a:srgbClr val="009900"/>
                </a:solidFill>
              </a:rPr>
              <a:t>20</a:t>
            </a:r>
            <a:r>
              <a:rPr lang="zh-TW" altLang="en-US" b="1">
                <a:solidFill>
                  <a:srgbClr val="009900"/>
                </a:solidFill>
              </a:rPr>
              <a:t>毫西弗，居民要避難。若定</a:t>
            </a:r>
            <a:r>
              <a:rPr lang="en-US" altLang="zh-TW" b="1">
                <a:solidFill>
                  <a:srgbClr val="009900"/>
                </a:solidFill>
              </a:rPr>
              <a:t>50</a:t>
            </a:r>
            <a:r>
              <a:rPr lang="zh-TW" altLang="en-US" b="1">
                <a:solidFill>
                  <a:srgbClr val="009900"/>
                </a:solidFill>
              </a:rPr>
              <a:t>毫西弗，飯館村就不會出現與家畜生離死別的畫面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若</a:t>
            </a:r>
            <a:r>
              <a:rPr lang="en-US" altLang="zh-TW" b="1">
                <a:solidFill>
                  <a:srgbClr val="009900"/>
                </a:solidFill>
              </a:rPr>
              <a:t>100</a:t>
            </a:r>
            <a:r>
              <a:rPr lang="zh-TW" altLang="en-US" b="1">
                <a:solidFill>
                  <a:srgbClr val="009900"/>
                </a:solidFill>
              </a:rPr>
              <a:t>毫西弗，很多漂泊者可回溫暖家</a:t>
            </a:r>
          </a:p>
        </p:txBody>
      </p:sp>
      <p:pic>
        <p:nvPicPr>
          <p:cNvPr id="63492" name="圖片 2">
            <a:extLst>
              <a:ext uri="{FF2B5EF4-FFF2-40B4-BE49-F238E27FC236}">
                <a16:creationId xmlns:a16="http://schemas.microsoft.com/office/drawing/2014/main" id="{B5812E86-6B7E-43AF-B0B5-236DB8D6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292600"/>
            <a:ext cx="427355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4E303AD7-8796-41B6-B0FB-DE8C671F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-16</a:t>
            </a:r>
            <a:endParaRPr lang="zh-TW" altLang="en-US"/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EEBA5683-069D-44D3-A732-8AB6EFA5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2011</a:t>
            </a:r>
            <a:r>
              <a:rPr lang="zh-TW" altLang="en-US" sz="2800" b="1">
                <a:solidFill>
                  <a:srgbClr val="009900"/>
                </a:solidFill>
              </a:rPr>
              <a:t>年，聯合國聯合國原子輻射效應科學委員會的車諾比事故報告指出，疏散（加上告訴民眾其健康受到輻射威脅）導致的傷害遠多於輻射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為何日本政府沒記取該教訓？</a:t>
            </a:r>
          </a:p>
        </p:txBody>
      </p:sp>
      <p:pic>
        <p:nvPicPr>
          <p:cNvPr id="64516" name="圖片 1">
            <a:extLst>
              <a:ext uri="{FF2B5EF4-FFF2-40B4-BE49-F238E27FC236}">
                <a16:creationId xmlns:a16="http://schemas.microsoft.com/office/drawing/2014/main" id="{996D5D4A-E8EE-4E9B-9059-869D74CF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0075"/>
            <a:ext cx="3001963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36F8CA53-131B-454F-ADD5-B71ACBE5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-17</a:t>
            </a:r>
            <a:endParaRPr lang="zh-TW" altLang="en-US"/>
          </a:p>
        </p:txBody>
      </p:sp>
      <p:sp>
        <p:nvSpPr>
          <p:cNvPr id="65539" name="內容版面配置區 2">
            <a:extLst>
              <a:ext uri="{FF2B5EF4-FFF2-40B4-BE49-F238E27FC236}">
                <a16:creationId xmlns:a16="http://schemas.microsoft.com/office/drawing/2014/main" id="{BDA3BEF0-88C8-40F8-897E-033E025B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福島事故後，出現跟輻射一樣看不到的，對核災災區的隱性排斥。福島核電廠南方</a:t>
            </a:r>
            <a:r>
              <a:rPr lang="en-US" altLang="zh-TW" sz="2800" b="1">
                <a:solidFill>
                  <a:srgbClr val="009900"/>
                </a:solidFill>
              </a:rPr>
              <a:t>25</a:t>
            </a:r>
            <a:r>
              <a:rPr lang="zh-TW" altLang="en-US" sz="2800" b="1">
                <a:solidFill>
                  <a:srgbClr val="009900"/>
                </a:solidFill>
              </a:rPr>
              <a:t>公里的廣野町，已百分之百除污，但專業者不願到，例如，醫院找不到牙醫駐診</a:t>
            </a:r>
            <a:endParaRPr lang="zh-TW" altLang="en-US" sz="2800"/>
          </a:p>
        </p:txBody>
      </p:sp>
      <p:pic>
        <p:nvPicPr>
          <p:cNvPr id="65540" name="圖片 1">
            <a:extLst>
              <a:ext uri="{FF2B5EF4-FFF2-40B4-BE49-F238E27FC236}">
                <a16:creationId xmlns:a16="http://schemas.microsoft.com/office/drawing/2014/main" id="{726FB65D-34AC-47E3-B8A5-CA36015A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005263"/>
            <a:ext cx="3600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0307C022-4343-47AF-897A-93B33963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-18</a:t>
            </a:r>
            <a:endParaRPr lang="zh-TW" altLang="en-US"/>
          </a:p>
        </p:txBody>
      </p:sp>
      <p:sp>
        <p:nvSpPr>
          <p:cNvPr id="66563" name="內容版面配置區 2">
            <a:extLst>
              <a:ext uri="{FF2B5EF4-FFF2-40B4-BE49-F238E27FC236}">
                <a16:creationId xmlns:a16="http://schemas.microsoft.com/office/drawing/2014/main" id="{BC333F6B-D584-449E-96E4-6B0F1A6D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核災前，廣野町生產的稻米深受歡迎，但災後銷量慘跌，即使首相帶頭品嚐福島農產品，以示安全無慮。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京都在</a:t>
            </a:r>
            <a:r>
              <a:rPr lang="en-US" altLang="zh-TW" sz="2800" b="1">
                <a:solidFill>
                  <a:srgbClr val="009900"/>
                </a:solidFill>
              </a:rPr>
              <a:t>2013</a:t>
            </a:r>
            <a:r>
              <a:rPr lang="zh-TW" altLang="en-US" sz="2800" b="1">
                <a:solidFill>
                  <a:srgbClr val="009900"/>
                </a:solidFill>
              </a:rPr>
              <a:t>年舉辦一場宗教活動，原本要用福島木材焚燒祭祖，但在民意壓力之下，悄悄改用其他地方木材</a:t>
            </a:r>
            <a:endParaRPr lang="zh-TW" altLang="en-US" sz="2800"/>
          </a:p>
        </p:txBody>
      </p:sp>
      <p:pic>
        <p:nvPicPr>
          <p:cNvPr id="66564" name="圖片 1">
            <a:extLst>
              <a:ext uri="{FF2B5EF4-FFF2-40B4-BE49-F238E27FC236}">
                <a16:creationId xmlns:a16="http://schemas.microsoft.com/office/drawing/2014/main" id="{FA6BEE78-D234-4FD4-AF9C-F5F5AA76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98988"/>
            <a:ext cx="23241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F65B88BB-97D8-4510-A6B2-B6CAF5F9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-19</a:t>
            </a:r>
            <a:endParaRPr lang="zh-TW" altLang="en-US"/>
          </a:p>
        </p:txBody>
      </p:sp>
      <p:sp>
        <p:nvSpPr>
          <p:cNvPr id="67587" name="內容版面配置區 2">
            <a:extLst>
              <a:ext uri="{FF2B5EF4-FFF2-40B4-BE49-F238E27FC236}">
                <a16:creationId xmlns:a16="http://schemas.microsoft.com/office/drawing/2014/main" id="{4101DF70-48BE-403C-AE2D-DD14AA46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輻射污染的陰影，讓民眾要拿福島產品送人時，擔心會不會受到另眼相看。福島居民被「放逐」，因社會擔心他們被輻射照射，而會傳染別人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67588" name="圖片 2">
            <a:extLst>
              <a:ext uri="{FF2B5EF4-FFF2-40B4-BE49-F238E27FC236}">
                <a16:creationId xmlns:a16="http://schemas.microsoft.com/office/drawing/2014/main" id="{D9C45EB3-BBEA-4818-8D0C-17207042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221163"/>
            <a:ext cx="27622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F6F91248-E8F0-4454-A7F5-07DCAA7E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-20</a:t>
            </a:r>
            <a:endParaRPr lang="zh-TW" altLang="en-US"/>
          </a:p>
        </p:txBody>
      </p:sp>
      <p:sp>
        <p:nvSpPr>
          <p:cNvPr id="68611" name="內容版面配置區 2">
            <a:extLst>
              <a:ext uri="{FF2B5EF4-FFF2-40B4-BE49-F238E27FC236}">
                <a16:creationId xmlns:a16="http://schemas.microsoft.com/office/drawing/2014/main" id="{E0783392-BE19-49C2-9720-2B280159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安心與安全性實如天地知差，雖然三年來蔬菜水果無輻射顧慮，但日本國內民調，仍有</a:t>
            </a:r>
            <a:r>
              <a:rPr lang="en-US" altLang="zh-TW" b="1">
                <a:solidFill>
                  <a:srgbClr val="009900"/>
                </a:solidFill>
              </a:rPr>
              <a:t>17%</a:t>
            </a:r>
            <a:r>
              <a:rPr lang="zh-TW" altLang="en-US" b="1">
                <a:solidFill>
                  <a:srgbClr val="009900"/>
                </a:solidFill>
              </a:rPr>
              <a:t>的人覺得福島農產品不安全 </a:t>
            </a:r>
            <a:r>
              <a:rPr lang="en-US" altLang="zh-TW" sz="2400" b="1">
                <a:solidFill>
                  <a:srgbClr val="009900"/>
                </a:solidFill>
              </a:rPr>
              <a:t>-----2016</a:t>
            </a:r>
            <a:r>
              <a:rPr lang="zh-TW" altLang="en-US" sz="2400" b="1">
                <a:solidFill>
                  <a:srgbClr val="009900"/>
                </a:solidFill>
              </a:rPr>
              <a:t>年</a:t>
            </a:r>
            <a:r>
              <a:rPr lang="en-US" altLang="zh-TW" sz="2400" b="1">
                <a:solidFill>
                  <a:srgbClr val="009900"/>
                </a:solidFill>
              </a:rPr>
              <a:t>3</a:t>
            </a:r>
            <a:r>
              <a:rPr lang="zh-TW" altLang="en-US" sz="2400" b="1">
                <a:solidFill>
                  <a:srgbClr val="009900"/>
                </a:solidFill>
              </a:rPr>
              <a:t>月，福島農業部長</a:t>
            </a:r>
          </a:p>
        </p:txBody>
      </p:sp>
      <p:pic>
        <p:nvPicPr>
          <p:cNvPr id="68612" name="圖片 1">
            <a:extLst>
              <a:ext uri="{FF2B5EF4-FFF2-40B4-BE49-F238E27FC236}">
                <a16:creationId xmlns:a16="http://schemas.microsoft.com/office/drawing/2014/main" id="{E9105897-4003-474E-AB38-C0D9DAE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21163"/>
            <a:ext cx="27051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2B7E8FEA-2EB0-4F91-98C2-4286D9BA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-21</a:t>
            </a:r>
            <a:endParaRPr lang="zh-TW" altLang="en-US"/>
          </a:p>
        </p:txBody>
      </p:sp>
      <p:sp>
        <p:nvSpPr>
          <p:cNvPr id="69635" name="內容版面配置區 2">
            <a:extLst>
              <a:ext uri="{FF2B5EF4-FFF2-40B4-BE49-F238E27FC236}">
                <a16:creationId xmlns:a16="http://schemas.microsoft.com/office/drawing/2014/main" id="{C99D7938-684B-4256-8370-2E4616FB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rgbClr val="009900"/>
                </a:solidFill>
              </a:rPr>
              <a:t>2014</a:t>
            </a:r>
            <a:r>
              <a:rPr lang="zh-TW" altLang="en-US" sz="2400" b="1">
                <a:solidFill>
                  <a:srgbClr val="009900"/>
                </a:solidFill>
              </a:rPr>
              <a:t>年</a:t>
            </a:r>
            <a:r>
              <a:rPr lang="en-US" altLang="zh-TW" sz="2400" b="1">
                <a:solidFill>
                  <a:srgbClr val="009900"/>
                </a:solidFill>
              </a:rPr>
              <a:t>8</a:t>
            </a:r>
            <a:r>
              <a:rPr lang="zh-TW" altLang="en-US" sz="2400" b="1">
                <a:solidFill>
                  <a:srgbClr val="009900"/>
                </a:solidFill>
              </a:rPr>
              <a:t>月，日本交流協會請與我主婦聯盟基金會商談，陳述其食品在輻射安全法規內，日本自己攝食，新加坡也進口，「希望友善的台灣可以接受」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主婦聯盟基金會回說「絕不」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該聯盟自認為食安「最堅實的守護者」。但守護了什麼？無理性的固執、堵死自力更生的日本福島農民</a:t>
            </a:r>
          </a:p>
        </p:txBody>
      </p:sp>
      <p:pic>
        <p:nvPicPr>
          <p:cNvPr id="69636" name="圖片 1">
            <a:extLst>
              <a:ext uri="{FF2B5EF4-FFF2-40B4-BE49-F238E27FC236}">
                <a16:creationId xmlns:a16="http://schemas.microsoft.com/office/drawing/2014/main" id="{9D42D661-501F-4AF5-BA0A-CFD9EB31F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587875"/>
            <a:ext cx="24098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圖片 2">
            <a:extLst>
              <a:ext uri="{FF2B5EF4-FFF2-40B4-BE49-F238E27FC236}">
                <a16:creationId xmlns:a16="http://schemas.microsoft.com/office/drawing/2014/main" id="{BA70BD4C-9473-4C1B-A153-367AE2A98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597400"/>
            <a:ext cx="2560637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870970C8-4B2C-4DA2-82DD-9387B60E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福島事故</a:t>
            </a:r>
            <a:r>
              <a:rPr lang="en-US" altLang="zh-TW" sz="8800" b="1">
                <a:solidFill>
                  <a:srgbClr val="3333FF"/>
                </a:solidFill>
              </a:rPr>
              <a:t>-22</a:t>
            </a:r>
            <a:endParaRPr lang="zh-TW" altLang="en-US"/>
          </a:p>
        </p:txBody>
      </p:sp>
      <p:sp>
        <p:nvSpPr>
          <p:cNvPr id="70659" name="內容版面配置區 2">
            <a:extLst>
              <a:ext uri="{FF2B5EF4-FFF2-40B4-BE49-F238E27FC236}">
                <a16:creationId xmlns:a16="http://schemas.microsoft.com/office/drawing/2014/main" id="{94A36E9C-9492-4B53-A876-7F2542B7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rgbClr val="009900"/>
                </a:solidFill>
              </a:rPr>
              <a:t>2011</a:t>
            </a:r>
            <a:r>
              <a:rPr lang="zh-TW" altLang="en-US" sz="2400" b="1">
                <a:solidFill>
                  <a:srgbClr val="009900"/>
                </a:solidFill>
              </a:rPr>
              <a:t>年</a:t>
            </a:r>
            <a:r>
              <a:rPr lang="en-US" altLang="zh-TW" sz="2400" b="1">
                <a:solidFill>
                  <a:srgbClr val="009900"/>
                </a:solidFill>
              </a:rPr>
              <a:t>7</a:t>
            </a:r>
            <a:r>
              <a:rPr lang="zh-TW" altLang="en-US" sz="2400" b="1">
                <a:solidFill>
                  <a:srgbClr val="009900"/>
                </a:solidFill>
              </a:rPr>
              <a:t>月</a:t>
            </a:r>
            <a:r>
              <a:rPr lang="en-US" altLang="zh-TW" sz="2400" b="1">
                <a:solidFill>
                  <a:srgbClr val="009900"/>
                </a:solidFill>
              </a:rPr>
              <a:t>12</a:t>
            </a:r>
            <a:r>
              <a:rPr lang="zh-TW" altLang="en-US" sz="2400" b="1">
                <a:solidFill>
                  <a:srgbClr val="009900"/>
                </a:solidFill>
              </a:rPr>
              <a:t>日，美國核管會出版</a:t>
            </a:r>
            <a:r>
              <a:rPr lang="en-US" altLang="zh-TW" sz="2400" b="1">
                <a:solidFill>
                  <a:srgbClr val="009900"/>
                </a:solidFill>
              </a:rPr>
              <a:t>《21</a:t>
            </a:r>
            <a:r>
              <a:rPr lang="zh-TW" altLang="en-US" sz="2400" b="1">
                <a:solidFill>
                  <a:srgbClr val="009900"/>
                </a:solidFill>
              </a:rPr>
              <a:t>世紀反應器安全增強建議</a:t>
            </a:r>
            <a:r>
              <a:rPr lang="en-US" altLang="zh-TW" sz="2400" b="1">
                <a:solidFill>
                  <a:srgbClr val="009900"/>
                </a:solidFill>
              </a:rPr>
              <a:t>》</a:t>
            </a:r>
          </a:p>
          <a:p>
            <a:r>
              <a:rPr lang="zh-TW" altLang="en-US" sz="2400" b="1">
                <a:solidFill>
                  <a:srgbClr val="009900"/>
                </a:solidFill>
              </a:rPr>
              <a:t>強化核能電廠圍阻體排氣閥、增加核燃料池的感測設備、增設燃料池自動補水系統、處理長期性電廠全黑（停電）狀況</a:t>
            </a:r>
          </a:p>
        </p:txBody>
      </p:sp>
      <p:pic>
        <p:nvPicPr>
          <p:cNvPr id="70660" name="圖片 1">
            <a:extLst>
              <a:ext uri="{FF2B5EF4-FFF2-40B4-BE49-F238E27FC236}">
                <a16:creationId xmlns:a16="http://schemas.microsoft.com/office/drawing/2014/main" id="{7A8D7485-D8DA-4402-85BC-D983E11A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4119563"/>
            <a:ext cx="3381375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BA1E6F08-7F1A-4112-A511-B08933A6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683" name="內容版面配置區 2">
            <a:extLst>
              <a:ext uri="{FF2B5EF4-FFF2-40B4-BE49-F238E27FC236}">
                <a16:creationId xmlns:a16="http://schemas.microsoft.com/office/drawing/2014/main" id="{45A9A80C-1EE3-4D20-85EE-AB4A2012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4" name="圖片 3">
            <a:extLst>
              <a:ext uri="{FF2B5EF4-FFF2-40B4-BE49-F238E27FC236}">
                <a16:creationId xmlns:a16="http://schemas.microsoft.com/office/drawing/2014/main" id="{7603CA04-5A2C-4AB2-B7EA-1CD4520D5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15888"/>
            <a:ext cx="5092700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C5228A78-2823-43C1-A286-DB99AF01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2707" name="內容版面配置區 2">
            <a:extLst>
              <a:ext uri="{FF2B5EF4-FFF2-40B4-BE49-F238E27FC236}">
                <a16:creationId xmlns:a16="http://schemas.microsoft.com/office/drawing/2014/main" id="{751C67EC-EDF2-4DD7-991E-ECF1B3DD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8" name="圖片 3">
            <a:extLst>
              <a:ext uri="{FF2B5EF4-FFF2-40B4-BE49-F238E27FC236}">
                <a16:creationId xmlns:a16="http://schemas.microsoft.com/office/drawing/2014/main" id="{0EC70C01-94E6-430C-B9A9-016D2E60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449763"/>
            <a:ext cx="8861425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圖片 4">
            <a:extLst>
              <a:ext uri="{FF2B5EF4-FFF2-40B4-BE49-F238E27FC236}">
                <a16:creationId xmlns:a16="http://schemas.microsoft.com/office/drawing/2014/main" id="{344451E5-1D2A-4547-9073-39A964F26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33375"/>
            <a:ext cx="4446588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圖片 5">
            <a:extLst>
              <a:ext uri="{FF2B5EF4-FFF2-40B4-BE49-F238E27FC236}">
                <a16:creationId xmlns:a16="http://schemas.microsoft.com/office/drawing/2014/main" id="{D0BF5483-06B8-413D-A232-286A76BC9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333375"/>
            <a:ext cx="29464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17864087-486D-42D1-8562-5140417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756F7872-A51C-4B78-84CC-7CF7E8B2B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該事件釋出輻射劑量約</a:t>
            </a:r>
            <a:r>
              <a:rPr lang="en-US" altLang="zh-TW" sz="2800" b="1">
                <a:solidFill>
                  <a:srgbClr val="009900"/>
                </a:solidFill>
              </a:rPr>
              <a:t>0.01</a:t>
            </a:r>
            <a:r>
              <a:rPr lang="zh-TW" altLang="en-US" sz="2800" b="1">
                <a:solidFill>
                  <a:srgbClr val="009900"/>
                </a:solidFill>
              </a:rPr>
              <a:t>毫西弗。一次胸部</a:t>
            </a:r>
            <a:r>
              <a:rPr lang="en-US" altLang="zh-TW" sz="2800" b="1">
                <a:solidFill>
                  <a:srgbClr val="009900"/>
                </a:solidFill>
              </a:rPr>
              <a:t>X</a:t>
            </a:r>
            <a:r>
              <a:rPr lang="zh-TW" altLang="en-US" sz="2800" b="1">
                <a:solidFill>
                  <a:srgbClr val="009900"/>
                </a:solidFill>
              </a:rPr>
              <a:t>光照射約</a:t>
            </a:r>
            <a:r>
              <a:rPr lang="en-US" altLang="zh-TW" sz="2800" b="1">
                <a:solidFill>
                  <a:srgbClr val="009900"/>
                </a:solidFill>
              </a:rPr>
              <a:t>6</a:t>
            </a:r>
            <a:r>
              <a:rPr lang="zh-TW" altLang="en-US" sz="2800" b="1">
                <a:solidFill>
                  <a:srgbClr val="009900"/>
                </a:solidFill>
              </a:rPr>
              <a:t>毫西弗，天然背景為</a:t>
            </a:r>
            <a:r>
              <a:rPr lang="en-US" altLang="zh-TW" sz="2800" b="1">
                <a:solidFill>
                  <a:srgbClr val="009900"/>
                </a:solidFill>
              </a:rPr>
              <a:t>1</a:t>
            </a:r>
            <a:r>
              <a:rPr lang="zh-TW" altLang="en-US" sz="2800" b="1">
                <a:solidFill>
                  <a:srgbClr val="009900"/>
                </a:solidFill>
              </a:rPr>
              <a:t>～</a:t>
            </a:r>
            <a:r>
              <a:rPr lang="en-US" altLang="zh-TW" sz="2800" b="1">
                <a:solidFill>
                  <a:srgbClr val="009900"/>
                </a:solidFill>
              </a:rPr>
              <a:t>1.25</a:t>
            </a:r>
            <a:r>
              <a:rPr lang="zh-TW" altLang="en-US" sz="2800" b="1">
                <a:solidFill>
                  <a:srgbClr val="009900"/>
                </a:solidFill>
              </a:rPr>
              <a:t>毫西弗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美國國家科學院等的深具公信力報告均指出，釋出的輻射劑量對人與環境的劑量均可忽略</a:t>
            </a:r>
          </a:p>
        </p:txBody>
      </p:sp>
      <p:pic>
        <p:nvPicPr>
          <p:cNvPr id="9220" name="圖片 1">
            <a:extLst>
              <a:ext uri="{FF2B5EF4-FFF2-40B4-BE49-F238E27FC236}">
                <a16:creationId xmlns:a16="http://schemas.microsoft.com/office/drawing/2014/main" id="{A2B3C27B-097A-459F-AD47-8775DA90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367213"/>
            <a:ext cx="2232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>
            <a:extLst>
              <a:ext uri="{FF2B5EF4-FFF2-40B4-BE49-F238E27FC236}">
                <a16:creationId xmlns:a16="http://schemas.microsoft.com/office/drawing/2014/main" id="{EB036CCF-CA35-4363-A3B5-D5096929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討論</a:t>
            </a:r>
          </a:p>
        </p:txBody>
      </p:sp>
      <p:sp>
        <p:nvSpPr>
          <p:cNvPr id="73731" name="內容版面配置區 2">
            <a:extLst>
              <a:ext uri="{FF2B5EF4-FFF2-40B4-BE49-F238E27FC236}">
                <a16:creationId xmlns:a16="http://schemas.microsoft.com/office/drawing/2014/main" id="{F01895C2-2015-444C-A2B7-0379A0E9C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2" name="圖片 3">
            <a:extLst>
              <a:ext uri="{FF2B5EF4-FFF2-40B4-BE49-F238E27FC236}">
                <a16:creationId xmlns:a16="http://schemas.microsoft.com/office/drawing/2014/main" id="{D699AECF-8805-4CAA-89D8-55A3A88D3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1200"/>
            <a:ext cx="619283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36A8421A-ADA9-42A1-9B1E-D939E45E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核電廠是可控制的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-1</a:t>
            </a:r>
            <a:endParaRPr lang="zh-TW" altLang="en-US" sz="6600">
              <a:solidFill>
                <a:srgbClr val="3333FF"/>
              </a:solidFill>
            </a:endParaRPr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C094E470-1956-4BD3-9B22-B52672CF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美國海軍核動力之父李高佛（</a:t>
            </a:r>
            <a:r>
              <a:rPr lang="en-US" altLang="zh-TW" sz="2800" b="1">
                <a:solidFill>
                  <a:srgbClr val="009900"/>
                </a:solidFill>
              </a:rPr>
              <a:t>Hyman Rickover</a:t>
            </a:r>
            <a:r>
              <a:rPr lang="zh-TW" altLang="en-US" sz="2800" b="1">
                <a:solidFill>
                  <a:srgbClr val="009900"/>
                </a:solidFill>
              </a:rPr>
              <a:t>）在國會作證，為何三哩島核電事故，但海軍核艦從無事故？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我有個兒子，我愛他，我要操作的機器均安全，而樂見他操作</a:t>
            </a:r>
          </a:p>
        </p:txBody>
      </p:sp>
      <p:pic>
        <p:nvPicPr>
          <p:cNvPr id="74756" name="圖片 1">
            <a:extLst>
              <a:ext uri="{FF2B5EF4-FFF2-40B4-BE49-F238E27FC236}">
                <a16:creationId xmlns:a16="http://schemas.microsoft.com/office/drawing/2014/main" id="{F538172A-7950-4980-9217-D3781E406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581525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87E77C40-9DC3-4832-B827-A6E2CBA2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核電廠是可控制的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-2</a:t>
            </a:r>
            <a:endParaRPr lang="zh-TW" altLang="en-US"/>
          </a:p>
        </p:txBody>
      </p:sp>
      <p:sp>
        <p:nvSpPr>
          <p:cNvPr id="75779" name="內容版面配置區 2">
            <a:extLst>
              <a:ext uri="{FF2B5EF4-FFF2-40B4-BE49-F238E27FC236}">
                <a16:creationId xmlns:a16="http://schemas.microsoft.com/office/drawing/2014/main" id="{AC491547-9268-4A58-954B-5420855C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相對地，冷戰時期，蘇聯出現</a:t>
            </a:r>
            <a:r>
              <a:rPr lang="en-US" altLang="zh-TW" b="1">
                <a:solidFill>
                  <a:srgbClr val="009900"/>
                </a:solidFill>
              </a:rPr>
              <a:t>14</a:t>
            </a:r>
            <a:r>
              <a:rPr lang="zh-TW" altLang="en-US" b="1">
                <a:solidFill>
                  <a:srgbClr val="009900"/>
                </a:solidFill>
              </a:rPr>
              <a:t>次已知的海軍核子事故。核能是可控制的，只要慎重，就可不出事</a:t>
            </a:r>
            <a:endParaRPr lang="zh-TW" altLang="en-US"/>
          </a:p>
          <a:p>
            <a:endParaRPr lang="zh-TW" altLang="en-US"/>
          </a:p>
        </p:txBody>
      </p:sp>
      <p:pic>
        <p:nvPicPr>
          <p:cNvPr id="75780" name="圖片 1">
            <a:extLst>
              <a:ext uri="{FF2B5EF4-FFF2-40B4-BE49-F238E27FC236}">
                <a16:creationId xmlns:a16="http://schemas.microsoft.com/office/drawing/2014/main" id="{79545DB3-BB14-42B2-9CC9-25310FA9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122738"/>
            <a:ext cx="2590800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>
            <a:extLst>
              <a:ext uri="{FF2B5EF4-FFF2-40B4-BE49-F238E27FC236}">
                <a16:creationId xmlns:a16="http://schemas.microsoft.com/office/drawing/2014/main" id="{C385BDDE-722B-4323-9171-721ACEB9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核電廠是可控制的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-3</a:t>
            </a:r>
            <a:endParaRPr lang="zh-TW" altLang="en-US"/>
          </a:p>
        </p:txBody>
      </p:sp>
      <p:sp>
        <p:nvSpPr>
          <p:cNvPr id="76803" name="內容版面配置區 2">
            <a:extLst>
              <a:ext uri="{FF2B5EF4-FFF2-40B4-BE49-F238E27FC236}">
                <a16:creationId xmlns:a16="http://schemas.microsoft.com/office/drawing/2014/main" id="{D75AABE5-D499-4CC0-ADA1-300BAA30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西式核電廠是可控制的，全球啟用六十年來，無一人因其輻射而死亡，即是證明。其他工業或能源業有如此優良紀錄嗎？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反核者「明察秋毫，不見輿薪」嗎？</a:t>
            </a:r>
          </a:p>
        </p:txBody>
      </p:sp>
      <p:pic>
        <p:nvPicPr>
          <p:cNvPr id="76804" name="圖片 1">
            <a:extLst>
              <a:ext uri="{FF2B5EF4-FFF2-40B4-BE49-F238E27FC236}">
                <a16:creationId xmlns:a16="http://schemas.microsoft.com/office/drawing/2014/main" id="{94258096-46DB-4EE4-9030-174C60FB0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221163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54FC39B8-A6CA-403D-930F-29527642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恐懼感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8D87C008-4715-4570-9B90-4927580B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影響民眾風險認知的主因為恐懼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反對者經常簡化而聳動有力地訴說科技風險，「專家名嘴」常在媒體誤導民眾</a:t>
            </a:r>
            <a:endParaRPr lang="en-US" altLang="zh-TW" b="1">
              <a:solidFill>
                <a:srgbClr val="009900"/>
              </a:solidFill>
            </a:endParaRPr>
          </a:p>
          <a:p>
            <a:pPr algn="r">
              <a:buFontTx/>
              <a:buNone/>
            </a:pPr>
            <a:r>
              <a:rPr lang="en-US" altLang="zh-TW" b="1">
                <a:solidFill>
                  <a:srgbClr val="009900"/>
                </a:solidFill>
              </a:rPr>
              <a:t> </a:t>
            </a:r>
            <a:r>
              <a:rPr lang="en-US" altLang="zh-TW" sz="2400" b="1">
                <a:solidFill>
                  <a:srgbClr val="009900"/>
                </a:solidFill>
              </a:rPr>
              <a:t>-----2012</a:t>
            </a:r>
            <a:r>
              <a:rPr lang="zh-TW" altLang="en-US" sz="2400" b="1">
                <a:solidFill>
                  <a:srgbClr val="009900"/>
                </a:solidFill>
              </a:rPr>
              <a:t>年，英國皇家化學學會</a:t>
            </a:r>
            <a:endParaRPr lang="en-US" altLang="zh-TW" sz="2400" b="1">
              <a:solidFill>
                <a:srgbClr val="009900"/>
              </a:solidFill>
            </a:endParaRPr>
          </a:p>
        </p:txBody>
      </p:sp>
      <p:pic>
        <p:nvPicPr>
          <p:cNvPr id="77828" name="圖片 1">
            <a:extLst>
              <a:ext uri="{FF2B5EF4-FFF2-40B4-BE49-F238E27FC236}">
                <a16:creationId xmlns:a16="http://schemas.microsoft.com/office/drawing/2014/main" id="{55DEA949-6FCD-4407-998A-CB40F3DC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4221163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>
            <a:extLst>
              <a:ext uri="{FF2B5EF4-FFF2-40B4-BE49-F238E27FC236}">
                <a16:creationId xmlns:a16="http://schemas.microsoft.com/office/drawing/2014/main" id="{A5B15A3F-5210-414C-BD59-588DCF16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恐懼感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78851" name="內容版面配置區 2">
            <a:extLst>
              <a:ext uri="{FF2B5EF4-FFF2-40B4-BE49-F238E27FC236}">
                <a16:creationId xmlns:a16="http://schemas.microsoft.com/office/drawing/2014/main" id="{F76EA1EF-271B-4C23-ADCE-CAAD364C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缺乏足夠資訊（尤其發生科技事故的早期）時，民眾傾向於相信「最糟的可能性」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科技知識日新月異，又越來越不易解釋，因為離日常生活常識越遠；這讓風險意識高、有心人等，容易藉機操作</a:t>
            </a:r>
          </a:p>
          <a:p>
            <a:endParaRPr lang="zh-TW" altLang="en-US"/>
          </a:p>
        </p:txBody>
      </p:sp>
      <p:pic>
        <p:nvPicPr>
          <p:cNvPr id="78852" name="圖片 1">
            <a:extLst>
              <a:ext uri="{FF2B5EF4-FFF2-40B4-BE49-F238E27FC236}">
                <a16:creationId xmlns:a16="http://schemas.microsoft.com/office/drawing/2014/main" id="{762E4DD4-739E-490D-B906-76F640F6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221163"/>
            <a:ext cx="24193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FB0791B6-7A95-4C74-8BFA-B5438288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恐懼感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964490-8062-483C-933B-B3A71457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1" dirty="0">
                <a:solidFill>
                  <a:srgbClr val="009900"/>
                </a:solidFill>
              </a:rPr>
              <a:t>美蘇核電設計雖不同，但發電的原理一樣，因此皆有發生類似車諾比重大災變的可能</a:t>
            </a:r>
            <a:endParaRPr lang="en-US" altLang="zh-TW" b="1" dirty="0">
              <a:solidFill>
                <a:srgbClr val="009900"/>
              </a:solidFill>
            </a:endParaRPr>
          </a:p>
          <a:p>
            <a:pPr marL="0" indent="0" algn="r">
              <a:buFontTx/>
              <a:buNone/>
              <a:defRPr/>
            </a:pPr>
            <a:r>
              <a:rPr lang="en-US" altLang="zh-TW" sz="2000" b="1" dirty="0">
                <a:solidFill>
                  <a:srgbClr val="009900"/>
                </a:solidFill>
              </a:rPr>
              <a:t>-----2000</a:t>
            </a:r>
            <a:r>
              <a:rPr lang="zh-TW" altLang="en-US" sz="2000" b="1" dirty="0">
                <a:solidFill>
                  <a:srgbClr val="009900"/>
                </a:solidFill>
              </a:rPr>
              <a:t>年</a:t>
            </a:r>
            <a:r>
              <a:rPr lang="en-US" altLang="zh-TW" sz="2000" b="1" dirty="0">
                <a:solidFill>
                  <a:srgbClr val="009900"/>
                </a:solidFill>
              </a:rPr>
              <a:t>9</a:t>
            </a:r>
            <a:r>
              <a:rPr lang="zh-TW" altLang="en-US" sz="2000" b="1" dirty="0">
                <a:solidFill>
                  <a:srgbClr val="009900"/>
                </a:solidFill>
              </a:rPr>
              <a:t>月，「核四再評估委員會」的反核委員共同決議</a:t>
            </a:r>
          </a:p>
        </p:txBody>
      </p:sp>
      <p:pic>
        <p:nvPicPr>
          <p:cNvPr id="79876" name="Picture 2" descr="ãè»è«¾æ¯ ãçåçæå°çµæ">
            <a:extLst>
              <a:ext uri="{FF2B5EF4-FFF2-40B4-BE49-F238E27FC236}">
                <a16:creationId xmlns:a16="http://schemas.microsoft.com/office/drawing/2014/main" id="{A6FE06F3-38F0-4129-8F9B-B89612C6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4173538"/>
            <a:ext cx="2952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圖片 3">
            <a:extLst>
              <a:ext uri="{FF2B5EF4-FFF2-40B4-BE49-F238E27FC236}">
                <a16:creationId xmlns:a16="http://schemas.microsoft.com/office/drawing/2014/main" id="{6E0EBD59-9074-412B-9BAA-F63783071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173538"/>
            <a:ext cx="50593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83EB2A70-6BCB-43EA-8C81-F4D500BC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恐懼感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80899" name="內容版面配置區 2">
            <a:extLst>
              <a:ext uri="{FF2B5EF4-FFF2-40B4-BE49-F238E27FC236}">
                <a16:creationId xmlns:a16="http://schemas.microsoft.com/office/drawing/2014/main" id="{50ACB368-E9DF-4E61-9655-7265C2AD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0900" name="圖片 3">
            <a:extLst>
              <a:ext uri="{FF2B5EF4-FFF2-40B4-BE49-F238E27FC236}">
                <a16:creationId xmlns:a16="http://schemas.microsoft.com/office/drawing/2014/main" id="{656C161D-D956-45A8-8876-E999CCCA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2020888"/>
            <a:ext cx="48641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61C8AB6E-2A14-4601-9CF0-C2024652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6986E591-404D-436F-8C92-0606248A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美國賓州（包括三哩島核能電廠所在地）因為氡氣含量高，三哩島核能電廠所在地居民，平日受到氡氣的輻射劑量大於該核能電廠事件釋出的量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10244" name="圖片 1">
            <a:extLst>
              <a:ext uri="{FF2B5EF4-FFF2-40B4-BE49-F238E27FC236}">
                <a16:creationId xmlns:a16="http://schemas.microsoft.com/office/drawing/2014/main" id="{1ECB90E7-1DAF-4F9F-834B-45CE627B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221163"/>
            <a:ext cx="420687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34B75B63-2A24-461F-9830-219F1BA2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三哩島事故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67E73424-0E2A-49C1-9DD5-B2800F06E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當時賓州州長出於安全考慮，於</a:t>
            </a:r>
            <a:r>
              <a:rPr lang="en-US" altLang="zh-TW" sz="2800" b="1">
                <a:solidFill>
                  <a:srgbClr val="009900"/>
                </a:solidFill>
              </a:rPr>
              <a:t>3</a:t>
            </a:r>
            <a:r>
              <a:rPr lang="zh-TW" altLang="en-US" sz="2800" b="1">
                <a:solidFill>
                  <a:srgbClr val="009900"/>
                </a:solidFill>
              </a:rPr>
              <a:t>月</a:t>
            </a:r>
            <a:r>
              <a:rPr lang="en-US" altLang="zh-TW" sz="2800" b="1">
                <a:solidFill>
                  <a:srgbClr val="009900"/>
                </a:solidFill>
              </a:rPr>
              <a:t>30</a:t>
            </a:r>
            <a:r>
              <a:rPr lang="zh-TW" altLang="en-US" sz="2800" b="1">
                <a:solidFill>
                  <a:srgbClr val="009900"/>
                </a:solidFill>
              </a:rPr>
              <a:t>日疏散了核電廠</a:t>
            </a:r>
            <a:r>
              <a:rPr lang="en-US" altLang="zh-TW" sz="2800" b="1">
                <a:solidFill>
                  <a:srgbClr val="009900"/>
                </a:solidFill>
              </a:rPr>
              <a:t>5</a:t>
            </a:r>
            <a:r>
              <a:rPr lang="zh-TW" altLang="en-US" sz="2800" b="1">
                <a:solidFill>
                  <a:srgbClr val="009900"/>
                </a:solidFill>
              </a:rPr>
              <a:t>英里範圍內的學齡前兒童和孕婦，此景象讓許多反核者「大做文章」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美國三哩島事件並沒導致任一人傷亡或生病，但媒體卻一再把該事件說成大災難，恐慌連連</a:t>
            </a:r>
          </a:p>
          <a:p>
            <a:endParaRPr lang="zh-TW" altLang="en-US"/>
          </a:p>
        </p:txBody>
      </p:sp>
      <p:pic>
        <p:nvPicPr>
          <p:cNvPr id="11268" name="圖片 1">
            <a:extLst>
              <a:ext uri="{FF2B5EF4-FFF2-40B4-BE49-F238E27FC236}">
                <a16:creationId xmlns:a16="http://schemas.microsoft.com/office/drawing/2014/main" id="{A1671E16-F664-4B38-ABCD-75CD7F370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419600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46981</TotalTime>
  <Words>3585</Words>
  <Application>Microsoft Office PowerPoint</Application>
  <PresentationFormat>如螢幕大小 (4:3)</PresentationFormat>
  <Paragraphs>202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1" baseType="lpstr">
      <vt:lpstr>Times New Roman</vt:lpstr>
      <vt:lpstr>新細明體</vt:lpstr>
      <vt:lpstr>Arial</vt:lpstr>
      <vt:lpstr>預設簡報設計</vt:lpstr>
      <vt:lpstr>核能與輻射-3</vt:lpstr>
      <vt:lpstr>PowerPoint 簡報</vt:lpstr>
      <vt:lpstr>目錄</vt:lpstr>
      <vt:lpstr>PowerPoint 簡報</vt:lpstr>
      <vt:lpstr>PowerPoint 簡報</vt:lpstr>
      <vt:lpstr>三哩島事故-1</vt:lpstr>
      <vt:lpstr>三哩島事故-2</vt:lpstr>
      <vt:lpstr>三哩島事故-3</vt:lpstr>
      <vt:lpstr>三哩島事故-4</vt:lpstr>
      <vt:lpstr>三哩島事故-5</vt:lpstr>
      <vt:lpstr>三哩島事故-6</vt:lpstr>
      <vt:lpstr>三哩島事故-7</vt:lpstr>
      <vt:lpstr>三哩島事故-8</vt:lpstr>
      <vt:lpstr>三哩島事故-9</vt:lpstr>
      <vt:lpstr>三哩島事故-10</vt:lpstr>
      <vt:lpstr>三哩島事故-11</vt:lpstr>
      <vt:lpstr>三哩島事故-12</vt:lpstr>
      <vt:lpstr>三哩島事故-13</vt:lpstr>
      <vt:lpstr>三哩島事故-14</vt:lpstr>
      <vt:lpstr>三哩島事故-15</vt:lpstr>
      <vt:lpstr>PowerPoint 簡報</vt:lpstr>
      <vt:lpstr>車諾比事故-1</vt:lpstr>
      <vt:lpstr>車諾比事故-2</vt:lpstr>
      <vt:lpstr>車諾比事故-3</vt:lpstr>
      <vt:lpstr>車諾比事故-4</vt:lpstr>
      <vt:lpstr>車諾比事故-5</vt:lpstr>
      <vt:lpstr>車諾比事故-6</vt:lpstr>
      <vt:lpstr>車諾比事故-7</vt:lpstr>
      <vt:lpstr>車諾比事故-8</vt:lpstr>
      <vt:lpstr>車諾比事故-9</vt:lpstr>
      <vt:lpstr>車諾比事故-10</vt:lpstr>
      <vt:lpstr>車諾比事故-11</vt:lpstr>
      <vt:lpstr>車諾比事故-12</vt:lpstr>
      <vt:lpstr>車諾比事故-13</vt:lpstr>
      <vt:lpstr>車諾比事故-14</vt:lpstr>
      <vt:lpstr>車諾比事故-15</vt:lpstr>
      <vt:lpstr>車諾比事故-16</vt:lpstr>
      <vt:lpstr>車諾比事故-17</vt:lpstr>
      <vt:lpstr>車諾比事故-18</vt:lpstr>
      <vt:lpstr>核電與核武之別-1</vt:lpstr>
      <vt:lpstr>核電與核武之別-2</vt:lpstr>
      <vt:lpstr>核電與核武之別-3</vt:lpstr>
      <vt:lpstr>核電與核武之別-4</vt:lpstr>
      <vt:lpstr>核電與核武之別-5</vt:lpstr>
      <vt:lpstr>PowerPoint 簡報</vt:lpstr>
      <vt:lpstr>福島事故-1</vt:lpstr>
      <vt:lpstr>福島事故-2</vt:lpstr>
      <vt:lpstr>福島事故-3</vt:lpstr>
      <vt:lpstr>福島事故-4</vt:lpstr>
      <vt:lpstr>福島事故-5</vt:lpstr>
      <vt:lpstr>福島事故-6</vt:lpstr>
      <vt:lpstr>福島事故-7 女川更近震央成避難所半年</vt:lpstr>
      <vt:lpstr>福島事故-8</vt:lpstr>
      <vt:lpstr>福島事故-9</vt:lpstr>
      <vt:lpstr>福島事故-10</vt:lpstr>
      <vt:lpstr>福島事故-11</vt:lpstr>
      <vt:lpstr>福島事故-12</vt:lpstr>
      <vt:lpstr>福島事故-13</vt:lpstr>
      <vt:lpstr>福島事故-14</vt:lpstr>
      <vt:lpstr>福島事故-15</vt:lpstr>
      <vt:lpstr>福島事故-16</vt:lpstr>
      <vt:lpstr>福島事故-17</vt:lpstr>
      <vt:lpstr>福島事故-18</vt:lpstr>
      <vt:lpstr>福島事故-19</vt:lpstr>
      <vt:lpstr>福島事故-20</vt:lpstr>
      <vt:lpstr>福島事故-21</vt:lpstr>
      <vt:lpstr>福島事故-22</vt:lpstr>
      <vt:lpstr>PowerPoint 簡報</vt:lpstr>
      <vt:lpstr>PowerPoint 簡報</vt:lpstr>
      <vt:lpstr>討論</vt:lpstr>
      <vt:lpstr>核電廠是可控制的-1</vt:lpstr>
      <vt:lpstr>核電廠是可控制的-2</vt:lpstr>
      <vt:lpstr>核電廠是可控制的-3</vt:lpstr>
      <vt:lpstr>恐懼感-1</vt:lpstr>
      <vt:lpstr>恐懼感-2</vt:lpstr>
      <vt:lpstr>恐懼感-3</vt:lpstr>
      <vt:lpstr>恐懼感-4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3031</cp:revision>
  <dcterms:created xsi:type="dcterms:W3CDTF">2007-05-26T05:00:18Z</dcterms:created>
  <dcterms:modified xsi:type="dcterms:W3CDTF">2020-07-22T16:48:51Z</dcterms:modified>
</cp:coreProperties>
</file>